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998F4E3E-1A76-4A6B-98B6-08752F3768B3}" v="4" dt="2021-08-10T21:41:11.021"/>
    <p1510:client id="{7FB42E05-DEC9-4126-B474-47B35F363E13}" v="30" dt="2021-07-12T20:25:12.855"/>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82D0390A-222A-332D-F9F9-70D15093EB60}" v="22" dt="2021-07-13T17:51:30.429"/>
    <p1510:client id="{86B35720-4193-446F-B2D5-9AD9984A55EF}" v="513" dt="2021-08-19T14:59:06.5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Estilo medio 1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4" d="100"/>
          <a:sy n="74" d="100"/>
        </p:scale>
        <p:origin x="1248"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8/15/2024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3007188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MS194/Data-Science-Capstone-IBM-Course/blob/90e1a4ade22e56da7fca16520f0dae98ae0d5ba6/DataScienceCapstone/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MS194/Data-Science-Capstone-IBM-Course/blob/90e1a4ade22e56da7fca16520f0dae98ae0d5ba6/DataScienceCapstone/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MS194/Data-Science-Capstone-IBM-Course/blob/90e1a4ade22e56da7fca16520f0dae98ae0d5ba6/DataScienceCapstone/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MS194/Data-Science-Capstone-IBM-Course/blob/90e1a4ade22e56da7fca16520f0dae98ae0d5ba6/DataScienceCapstone/lab_jupyter_FOLIUM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MS194/Data-Science-Capstone-IBM-Course/blob/90e1a4ade22e56da7fca16520f0dae98ae0d5ba6/DataScienceCapstone/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hyperlink" Target="https://github.com/MMS194/Data-Science-Capstone-IBM-Course/blob/90e1a4ade22e56da7fca16520f0dae98ae0d5ba6/DataScienceCapstone/jupyter-labs-eda-sql-coursera_sqllite.ipynb" TargetMode="External"/><Relationship Id="rId3" Type="http://schemas.openxmlformats.org/officeDocument/2006/relationships/image" Target="../media/image3.png"/><Relationship Id="rId7" Type="http://schemas.openxmlformats.org/officeDocument/2006/relationships/hyperlink" Target="https://github.com/MMS194/Data-Science-Capstone-IBM-Course/blob/90e1a4ade22e56da7fca16520f0dae98ae0d5ba6/DataScienceCapstone/jupyter-labs-EDA-dataviz.ipynb.jupyterlite.ipynb"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github.com/MMS194/Data-Science-Capstone-IBM-Course/blob/90e1a4ade22e56da7fca16520f0dae98ae0d5ba6/DataScienceCapstone/labs-jupyter-spacex-Data%20wrangling.ipynb" TargetMode="External"/><Relationship Id="rId5" Type="http://schemas.openxmlformats.org/officeDocument/2006/relationships/hyperlink" Target="https://github.com/MMS194/Data-Science-Capstone-IBM-Course/blob/90e1a4ade22e56da7fca16520f0dae98ae0d5ba6/DataScienceCapstone/jupyter-labs-spacex-data-collection-api.ipynb" TargetMode="External"/><Relationship Id="rId10" Type="http://schemas.openxmlformats.org/officeDocument/2006/relationships/hyperlink" Target="https://github.com/MMS194/Data-Science-Capstone-IBM-Course/blob/90e1a4ade22e56da7fca16520f0dae98ae0d5ba6/DataScienceCapstone/spacex_dash_app.py" TargetMode="External"/><Relationship Id="rId4" Type="http://schemas.openxmlformats.org/officeDocument/2006/relationships/hyperlink" Target="https://github.com/MMS194/Data-Science-Capstone-IBM-Course/blob/90e1a4ade22e56da7fca16520f0dae98ae0d5ba6/DataScienceCapstone/jupyter-labs-webscraping%20(2).ipynb" TargetMode="External"/><Relationship Id="rId9" Type="http://schemas.openxmlformats.org/officeDocument/2006/relationships/hyperlink" Target="https://github.com/MMS194/Data-Science-Capstone-IBM-Course/blob/90e1a4ade22e56da7fca16520f0dae98ae0d5ba6/DataScienceCapstone/lab_jupyter_FOLIUM_launch_site_location.ipynb"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api.spacexdata.com/v4/rocket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MMS194/Data-Science-Capstone-IBM-Course/blob/90e1a4ade22e56da7fca16520f0dae98ae0d5ba6/DataScienceCapstone/jupyter-labs-spacex-data-collection-api.ipynb" TargetMode="External"/><Relationship Id="rId4" Type="http://schemas.openxmlformats.org/officeDocument/2006/relationships/hyperlink" Target="https://github.com/MMS194/Data-Science-Capstone-IBM-Course/blob/90e1a4ade22e56da7fca16520f0dae98ae0d5ba6/DataScienceCapstone/jupyter-labs-webscraping%20(2).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SM</a:t>
            </a:r>
          </a:p>
          <a:p>
            <a:r>
              <a:rPr lang="en-US" dirty="0">
                <a:solidFill>
                  <a:schemeClr val="bg2"/>
                </a:solidFill>
                <a:latin typeface="Abadi" panose="020B0604020104020204" pitchFamily="34" charset="0"/>
                <a:ea typeface="SF Pro" pitchFamily="2" charset="0"/>
                <a:cs typeface="SF Pro" pitchFamily="2" charset="0"/>
              </a:rPr>
              <a:t>8</a:t>
            </a:r>
            <a:r>
              <a:rPr lang="es-419" dirty="0">
                <a:solidFill>
                  <a:schemeClr val="bg2"/>
                </a:solidFill>
                <a:latin typeface="Abadi" panose="020B0604020104020204" pitchFamily="34" charset="0"/>
                <a:ea typeface="SF Pro" pitchFamily="2" charset="0"/>
                <a:cs typeface="SF Pro" pitchFamily="2" charset="0"/>
              </a:rPr>
              <a:t>/15/2024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06330" y="1555462"/>
            <a:ext cx="9994970" cy="4351338"/>
          </a:xfrm>
          <a:prstGeom prst="rect">
            <a:avLst/>
          </a:prstGeom>
        </p:spPr>
        <p:txBody>
          <a:bodyPr/>
          <a:lstStyle/>
          <a:p>
            <a:pPr algn="just"/>
            <a:r>
              <a:rPr lang="en-US" sz="2400" dirty="0"/>
              <a:t>Data wrangling was performed by examining attributes such as Flight Number, Date, Booster Version, Payload Mass, Orbit, Launch Site, and Landing Outcome. </a:t>
            </a:r>
          </a:p>
          <a:p>
            <a:pPr algn="just"/>
            <a:r>
              <a:rPr lang="en-US" sz="2400" dirty="0"/>
              <a:t>We explored launch sites like Vandenberg AFB and Kennedy Space Center, as well as orbits such as LEO and GTO. The "Outcome" column, which indicated the success or failure of the first-stage landing, was converted into a binary classification: 0 for failed landings and 1 for successful landings. This conversion allowed us to classify launch outcomes for further analysis.</a:t>
            </a:r>
          </a:p>
          <a:p>
            <a:pPr marL="0" indent="0" algn="just">
              <a:buNone/>
            </a:pPr>
            <a:endParaRPr lang="en-US" sz="2400" dirty="0"/>
          </a:p>
          <a:p>
            <a:pPr algn="just"/>
            <a:r>
              <a:rPr lang="en-US" sz="1800" dirty="0" err="1">
                <a:solidFill>
                  <a:srgbClr val="FF0000"/>
                </a:solidFill>
                <a:latin typeface="Abadi" panose="020B0604020104020204" pitchFamily="34" charset="0"/>
              </a:rPr>
              <a:t>Github</a:t>
            </a:r>
            <a:r>
              <a:rPr lang="en-US" sz="1800" dirty="0">
                <a:solidFill>
                  <a:srgbClr val="FF0000"/>
                </a:solidFill>
                <a:latin typeface="Abadi" panose="020B0604020104020204" pitchFamily="34" charset="0"/>
              </a:rPr>
              <a:t>: </a:t>
            </a:r>
            <a:r>
              <a:rPr lang="en-US" sz="1800" dirty="0">
                <a:solidFill>
                  <a:schemeClr val="accent3">
                    <a:lumMod val="25000"/>
                  </a:schemeClr>
                </a:solidFill>
                <a:latin typeface="Abadi" panose="020B0604020104020204" pitchFamily="34" charset="0"/>
                <a:hlinkClick r:id="rId3"/>
              </a:rPr>
              <a:t>https://github.com/MMS194/Data-Science-Capstone-IBM-Course/blob/90e1a4ade22e56da7fca16520f0dae98ae0d5ba6/DataScienceCapstone/labs-jupyter-spacex-Data%20wrangling.ipynb</a:t>
            </a:r>
            <a:r>
              <a:rPr lang="en-US" sz="1800" dirty="0">
                <a:solidFill>
                  <a:schemeClr val="accent3">
                    <a:lumMod val="25000"/>
                  </a:schemeClr>
                </a:solidFill>
                <a:latin typeface="Abadi" panose="020B0604020104020204" pitchFamily="34" charset="0"/>
              </a:rPr>
              <a:t> </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dirty="0">
                <a:solidFill>
                  <a:schemeClr val="accent3">
                    <a:lumMod val="25000"/>
                  </a:schemeClr>
                </a:solidFill>
                <a:latin typeface="Abadi"/>
              </a:rPr>
              <a:t>Charts that were plotted: </a:t>
            </a:r>
          </a:p>
          <a:p>
            <a:pPr lvl="1">
              <a:lnSpc>
                <a:spcPct val="100000"/>
              </a:lnSpc>
              <a:spcBef>
                <a:spcPts val="1400"/>
              </a:spcBef>
            </a:pPr>
            <a:r>
              <a:rPr lang="en-US" dirty="0">
                <a:solidFill>
                  <a:schemeClr val="accent3">
                    <a:lumMod val="25000"/>
                  </a:schemeClr>
                </a:solidFill>
                <a:latin typeface="Abadi"/>
              </a:rPr>
              <a:t>Flight Number vs. Launch Site</a:t>
            </a:r>
          </a:p>
          <a:p>
            <a:pPr lvl="1">
              <a:lnSpc>
                <a:spcPct val="100000"/>
              </a:lnSpc>
              <a:spcBef>
                <a:spcPts val="1400"/>
              </a:spcBef>
            </a:pPr>
            <a:r>
              <a:rPr lang="en-US" dirty="0">
                <a:solidFill>
                  <a:schemeClr val="accent3">
                    <a:lumMod val="25000"/>
                  </a:schemeClr>
                </a:solidFill>
                <a:latin typeface="Abadi"/>
              </a:rPr>
              <a:t>Payload vs. Launch Site</a:t>
            </a:r>
          </a:p>
          <a:p>
            <a:pPr lvl="1">
              <a:lnSpc>
                <a:spcPct val="100000"/>
              </a:lnSpc>
              <a:spcBef>
                <a:spcPts val="1400"/>
              </a:spcBef>
            </a:pPr>
            <a:r>
              <a:rPr lang="en-US" dirty="0">
                <a:solidFill>
                  <a:schemeClr val="accent3">
                    <a:lumMod val="25000"/>
                  </a:schemeClr>
                </a:solidFill>
                <a:latin typeface="Abadi"/>
              </a:rPr>
              <a:t>Success Rate vs. Orbit Type</a:t>
            </a:r>
          </a:p>
          <a:p>
            <a:pPr lvl="1">
              <a:lnSpc>
                <a:spcPct val="100000"/>
              </a:lnSpc>
              <a:spcBef>
                <a:spcPts val="1400"/>
              </a:spcBef>
            </a:pPr>
            <a:r>
              <a:rPr lang="en-US" dirty="0">
                <a:solidFill>
                  <a:schemeClr val="accent3">
                    <a:lumMod val="25000"/>
                  </a:schemeClr>
                </a:solidFill>
                <a:latin typeface="Abadi"/>
              </a:rPr>
              <a:t>Flight Number vs. Orbit Type</a:t>
            </a:r>
          </a:p>
          <a:p>
            <a:pPr lvl="1">
              <a:lnSpc>
                <a:spcPct val="100000"/>
              </a:lnSpc>
              <a:spcBef>
                <a:spcPts val="1400"/>
              </a:spcBef>
            </a:pPr>
            <a:r>
              <a:rPr lang="en-US" dirty="0">
                <a:solidFill>
                  <a:schemeClr val="accent3">
                    <a:lumMod val="25000"/>
                  </a:schemeClr>
                </a:solidFill>
                <a:latin typeface="Abadi"/>
              </a:rPr>
              <a:t>Payload vs. Orbit Type</a:t>
            </a:r>
          </a:p>
          <a:p>
            <a:pPr lvl="1">
              <a:lnSpc>
                <a:spcPct val="100000"/>
              </a:lnSpc>
              <a:spcBef>
                <a:spcPts val="1400"/>
              </a:spcBef>
            </a:pPr>
            <a:r>
              <a:rPr lang="en-US" dirty="0">
                <a:solidFill>
                  <a:schemeClr val="accent3">
                    <a:lumMod val="25000"/>
                  </a:schemeClr>
                </a:solidFill>
                <a:latin typeface="Abadi"/>
              </a:rPr>
              <a:t>Launch Success Yearly Trend</a:t>
            </a:r>
            <a:endParaRPr lang="en-US" sz="1800" dirty="0">
              <a:solidFill>
                <a:schemeClr val="accent3">
                  <a:lumMod val="25000"/>
                </a:schemeClr>
              </a:solidFill>
              <a:latin typeface="Abadi"/>
            </a:endParaRPr>
          </a:p>
          <a:p>
            <a:pPr algn="just">
              <a:lnSpc>
                <a:spcPct val="100000"/>
              </a:lnSpc>
              <a:spcBef>
                <a:spcPts val="1400"/>
              </a:spcBef>
            </a:pPr>
            <a:r>
              <a:rPr lang="en-US" sz="1400" dirty="0" err="1">
                <a:solidFill>
                  <a:srgbClr val="FF0000"/>
                </a:solidFill>
                <a:latin typeface="Abadi" panose="020B0604020104020204" pitchFamily="34" charset="0"/>
              </a:rPr>
              <a:t>Github</a:t>
            </a:r>
            <a:r>
              <a:rPr lang="en-US" sz="1400" dirty="0">
                <a:solidFill>
                  <a:srgbClr val="FF0000"/>
                </a:solidFill>
                <a:latin typeface="Abadi" panose="020B0604020104020204" pitchFamily="34" charset="0"/>
              </a:rPr>
              <a:t>: </a:t>
            </a:r>
            <a:r>
              <a:rPr lang="en-US" sz="1400" dirty="0">
                <a:solidFill>
                  <a:schemeClr val="accent3">
                    <a:lumMod val="25000"/>
                  </a:schemeClr>
                </a:solidFill>
                <a:latin typeface="Abadi" panose="020B0604020104020204" pitchFamily="34" charset="0"/>
                <a:hlinkClick r:id="rId3"/>
              </a:rPr>
              <a:t>https://github.com/MMS194/Data-Science-Capstone-IBM-Course/blob/90e1a4ade22e56da7fca16520f0dae98ae0d5ba6/DataScienceCapstone/jupyter-labs-EDA-dataviz.ipynb.jupyterlite.ipynb</a:t>
            </a:r>
            <a:r>
              <a:rPr lang="en-US" sz="1400" dirty="0">
                <a:solidFill>
                  <a:schemeClr val="accent3">
                    <a:lumMod val="25000"/>
                  </a:schemeClr>
                </a:solidFill>
                <a:latin typeface="Abadi" panose="020B0604020104020204" pitchFamily="34" charset="0"/>
              </a:rPr>
              <a:t> </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69961" y="1387317"/>
            <a:ext cx="7944762"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SQL queries performed: </a:t>
            </a:r>
          </a:p>
          <a:p>
            <a:pPr lvl="1">
              <a:lnSpc>
                <a:spcPct val="100000"/>
              </a:lnSpc>
              <a:spcBef>
                <a:spcPts val="1400"/>
              </a:spcBef>
            </a:pPr>
            <a:r>
              <a:rPr lang="en-US" sz="1800" dirty="0">
                <a:solidFill>
                  <a:schemeClr val="accent3">
                    <a:lumMod val="25000"/>
                  </a:schemeClr>
                </a:solidFill>
                <a:latin typeface="Abadi" panose="020B0604020104020204" pitchFamily="34" charset="0"/>
              </a:rPr>
              <a:t>All Launch Site Names</a:t>
            </a:r>
          </a:p>
          <a:p>
            <a:pPr lvl="1">
              <a:lnSpc>
                <a:spcPct val="100000"/>
              </a:lnSpc>
              <a:spcBef>
                <a:spcPts val="1400"/>
              </a:spcBef>
            </a:pPr>
            <a:r>
              <a:rPr lang="en-US" sz="1800" dirty="0">
                <a:solidFill>
                  <a:schemeClr val="accent3">
                    <a:lumMod val="25000"/>
                  </a:schemeClr>
                </a:solidFill>
                <a:latin typeface="Abadi" panose="020B0604020104020204" pitchFamily="34" charset="0"/>
              </a:rPr>
              <a:t>Launch Site Names Begin with 'CCA'</a:t>
            </a:r>
          </a:p>
          <a:p>
            <a:pPr lvl="1">
              <a:lnSpc>
                <a:spcPct val="100000"/>
              </a:lnSpc>
              <a:spcBef>
                <a:spcPts val="1400"/>
              </a:spcBef>
            </a:pPr>
            <a:r>
              <a:rPr lang="en-US" sz="1800" dirty="0">
                <a:solidFill>
                  <a:schemeClr val="accent3">
                    <a:lumMod val="25000"/>
                  </a:schemeClr>
                </a:solidFill>
                <a:latin typeface="Abadi" panose="020B0604020104020204" pitchFamily="34" charset="0"/>
              </a:rPr>
              <a:t>Total Payload Mass</a:t>
            </a:r>
          </a:p>
          <a:p>
            <a:pPr lvl="1">
              <a:lnSpc>
                <a:spcPct val="100000"/>
              </a:lnSpc>
              <a:spcBef>
                <a:spcPts val="1400"/>
              </a:spcBef>
            </a:pPr>
            <a:r>
              <a:rPr lang="en-US" sz="1800" dirty="0">
                <a:solidFill>
                  <a:schemeClr val="accent3">
                    <a:lumMod val="25000"/>
                  </a:schemeClr>
                </a:solidFill>
                <a:latin typeface="Abadi" panose="020B0604020104020204" pitchFamily="34" charset="0"/>
              </a:rPr>
              <a:t>Average Payload Mass by F9 v1.1</a:t>
            </a:r>
          </a:p>
          <a:p>
            <a:pPr lvl="1">
              <a:lnSpc>
                <a:spcPct val="100000"/>
              </a:lnSpc>
              <a:spcBef>
                <a:spcPts val="1400"/>
              </a:spcBef>
            </a:pPr>
            <a:r>
              <a:rPr lang="en-US" sz="1800" dirty="0">
                <a:solidFill>
                  <a:schemeClr val="accent3">
                    <a:lumMod val="25000"/>
                  </a:schemeClr>
                </a:solidFill>
                <a:latin typeface="Abadi" panose="020B0604020104020204" pitchFamily="34" charset="0"/>
              </a:rPr>
              <a:t>First Successful Ground Landing Date</a:t>
            </a:r>
          </a:p>
          <a:p>
            <a:pPr lvl="1">
              <a:lnSpc>
                <a:spcPct val="100000"/>
              </a:lnSpc>
              <a:spcBef>
                <a:spcPts val="1400"/>
              </a:spcBef>
            </a:pPr>
            <a:r>
              <a:rPr lang="en-US" sz="1800" dirty="0">
                <a:solidFill>
                  <a:schemeClr val="accent3">
                    <a:lumMod val="25000"/>
                  </a:schemeClr>
                </a:solidFill>
                <a:latin typeface="Abadi" panose="020B0604020104020204" pitchFamily="34" charset="0"/>
              </a:rPr>
              <a:t>Successful Drone Ship Landing with Payload between 4000 and 6000</a:t>
            </a:r>
          </a:p>
          <a:p>
            <a:pPr lvl="1">
              <a:lnSpc>
                <a:spcPct val="100000"/>
              </a:lnSpc>
              <a:spcBef>
                <a:spcPts val="1400"/>
              </a:spcBef>
            </a:pPr>
            <a:r>
              <a:rPr lang="en-US" sz="1800" dirty="0">
                <a:solidFill>
                  <a:schemeClr val="accent3">
                    <a:lumMod val="25000"/>
                  </a:schemeClr>
                </a:solidFill>
                <a:latin typeface="Abadi" panose="020B0604020104020204" pitchFamily="34" charset="0"/>
              </a:rPr>
              <a:t>Total Number of Successful and Failure Mission Outcomes</a:t>
            </a:r>
          </a:p>
          <a:p>
            <a:pPr lvl="1">
              <a:lnSpc>
                <a:spcPct val="100000"/>
              </a:lnSpc>
              <a:spcBef>
                <a:spcPts val="1400"/>
              </a:spcBef>
            </a:pPr>
            <a:r>
              <a:rPr lang="en-US" sz="1800" dirty="0">
                <a:solidFill>
                  <a:schemeClr val="accent3">
                    <a:lumMod val="25000"/>
                  </a:schemeClr>
                </a:solidFill>
                <a:latin typeface="Abadi" panose="020B0604020104020204" pitchFamily="34" charset="0"/>
              </a:rPr>
              <a:t>Boosters Carried Maximum Payload</a:t>
            </a:r>
          </a:p>
          <a:p>
            <a:pPr lvl="1">
              <a:lnSpc>
                <a:spcPct val="100000"/>
              </a:lnSpc>
              <a:spcBef>
                <a:spcPts val="1400"/>
              </a:spcBef>
            </a:pPr>
            <a:r>
              <a:rPr lang="en-US" sz="1800" dirty="0">
                <a:solidFill>
                  <a:schemeClr val="accent3">
                    <a:lumMod val="25000"/>
                  </a:schemeClr>
                </a:solidFill>
                <a:latin typeface="Abadi" panose="020B0604020104020204" pitchFamily="34" charset="0"/>
              </a:rPr>
              <a:t>2015 Launch Records</a:t>
            </a:r>
          </a:p>
          <a:p>
            <a:pPr lvl="1">
              <a:lnSpc>
                <a:spcPct val="100000"/>
              </a:lnSpc>
              <a:spcBef>
                <a:spcPts val="1400"/>
              </a:spcBef>
            </a:pPr>
            <a:r>
              <a:rPr lang="en-US" sz="1800" dirty="0">
                <a:solidFill>
                  <a:schemeClr val="accent3">
                    <a:lumMod val="25000"/>
                  </a:schemeClr>
                </a:solidFill>
                <a:latin typeface="Abadi" panose="020B0604020104020204" pitchFamily="34" charset="0"/>
              </a:rPr>
              <a:t>Rank Landing Outcomes Between 2010-06-04 and 2017-03-20</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Rectángulo 1">
            <a:extLst>
              <a:ext uri="{FF2B5EF4-FFF2-40B4-BE49-F238E27FC236}">
                <a16:creationId xmlns:a16="http://schemas.microsoft.com/office/drawing/2014/main" id="{7602601C-22BD-482C-9EAC-F8DE4FC23835}"/>
              </a:ext>
            </a:extLst>
          </p:cNvPr>
          <p:cNvSpPr/>
          <p:nvPr/>
        </p:nvSpPr>
        <p:spPr>
          <a:xfrm>
            <a:off x="6027811" y="1619935"/>
            <a:ext cx="6096000" cy="1477328"/>
          </a:xfrm>
          <a:prstGeom prst="rect">
            <a:avLst/>
          </a:prstGeom>
        </p:spPr>
        <p:txBody>
          <a:bodyPr>
            <a:spAutoFit/>
          </a:bodyPr>
          <a:lstStyle/>
          <a:p>
            <a:pPr>
              <a:lnSpc>
                <a:spcPct val="100000"/>
              </a:lnSpc>
              <a:spcBef>
                <a:spcPts val="1400"/>
              </a:spcBef>
            </a:pPr>
            <a:r>
              <a:rPr lang="es-419" dirty="0">
                <a:solidFill>
                  <a:srgbClr val="FF0000"/>
                </a:solidFill>
                <a:latin typeface="Abadi" panose="020B0604020104020204" pitchFamily="34" charset="0"/>
              </a:rPr>
              <a:t>G</a:t>
            </a:r>
            <a:r>
              <a:rPr lang="en-US" dirty="0" err="1">
                <a:solidFill>
                  <a:srgbClr val="FF0000"/>
                </a:solidFill>
                <a:latin typeface="Abadi" panose="020B0604020104020204" pitchFamily="34" charset="0"/>
              </a:rPr>
              <a:t>ithub</a:t>
            </a:r>
            <a:r>
              <a:rPr lang="en-US" dirty="0">
                <a:solidFill>
                  <a:srgbClr val="FF0000"/>
                </a:solidFill>
                <a:latin typeface="Abadi" panose="020B0604020104020204" pitchFamily="34" charset="0"/>
              </a:rPr>
              <a:t>: </a:t>
            </a:r>
            <a:r>
              <a:rPr lang="en-US" dirty="0">
                <a:solidFill>
                  <a:srgbClr val="FF0000"/>
                </a:solidFill>
                <a:latin typeface="Abadi" panose="020B0604020104020204" pitchFamily="34" charset="0"/>
                <a:hlinkClick r:id="rId3"/>
              </a:rPr>
              <a:t>https://github.com/MMS194/Data-Science-Capstone-IBM-Course/blob/90e1a4ade22e56da7fca16520f0dae98ae0d5ba6/DataScienceCapstone/jupyter-labs-eda-sql-coursera_sqllite.ipynb</a:t>
            </a:r>
            <a:r>
              <a:rPr lang="en-US" dirty="0">
                <a:solidFill>
                  <a:srgbClr val="FF0000"/>
                </a:solidFill>
                <a:latin typeface="Abadi" panose="020B0604020104020204" pitchFamily="34" charset="0"/>
              </a:rPr>
              <a:t> </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Plots/graphs and interactions that have been added to a 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All launch sites have been presented in a map</a:t>
            </a:r>
          </a:p>
          <a:p>
            <a:pPr lvl="1">
              <a:lnSpc>
                <a:spcPct val="100000"/>
              </a:lnSpc>
              <a:spcBef>
                <a:spcPts val="1400"/>
              </a:spcBef>
            </a:pPr>
            <a:r>
              <a:rPr lang="en-US" sz="1800" dirty="0">
                <a:solidFill>
                  <a:schemeClr val="accent3">
                    <a:lumMod val="25000"/>
                  </a:schemeClr>
                </a:solidFill>
                <a:latin typeface="Abadi" panose="020B0604020104020204" pitchFamily="34" charset="0"/>
              </a:rPr>
              <a:t>All launch records were shown with its result</a:t>
            </a:r>
          </a:p>
          <a:p>
            <a:pPr lvl="1">
              <a:lnSpc>
                <a:spcPct val="100000"/>
              </a:lnSpc>
              <a:spcBef>
                <a:spcPts val="1400"/>
              </a:spcBef>
            </a:pPr>
            <a:r>
              <a:rPr lang="en-US" sz="1800" dirty="0">
                <a:solidFill>
                  <a:schemeClr val="accent3">
                    <a:lumMod val="25000"/>
                  </a:schemeClr>
                </a:solidFill>
                <a:latin typeface="Abadi" panose="020B0604020104020204" pitchFamily="34" charset="0"/>
              </a:rPr>
              <a:t>Closest cities and highways are shown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Using folium to create interactive maps enables the possibility to overlay information on maps, revealing spatial patterns and insights. Knowing location enhances data analysis by linking trends to geographic regions, helping to uncover correlations, optimize resources, and make informed decisions based on where events or trends occur.</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https://github.com/MMS194/Data-Science-Capstone-IBM-Course/blob/90e1a4ade22e56da7fca16520f0dae98ae0d5ba6/DataScienceCapstone/lab_jupyter_FOLIUM_launch_site_location.ipynb</a:t>
            </a:r>
            <a:r>
              <a:rPr lang="en-US" sz="2200" dirty="0">
                <a:solidFill>
                  <a:schemeClr val="accent3">
                    <a:lumMod val="25000"/>
                  </a:schemeClr>
                </a:solidFill>
                <a:latin typeface="Abadi" panose="020B0604020104020204" pitchFamily="34" charset="0"/>
              </a:rPr>
              <a:t> </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Maps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Plots/graphs and interactions that have been added to a 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All launch sites have been presented in a map</a:t>
            </a:r>
          </a:p>
          <a:p>
            <a:pPr lvl="1">
              <a:lnSpc>
                <a:spcPct val="100000"/>
              </a:lnSpc>
              <a:spcBef>
                <a:spcPts val="1400"/>
              </a:spcBef>
            </a:pPr>
            <a:r>
              <a:rPr lang="en-US" sz="1800" dirty="0">
                <a:solidFill>
                  <a:schemeClr val="accent3">
                    <a:lumMod val="25000"/>
                  </a:schemeClr>
                </a:solidFill>
                <a:latin typeface="Abadi" panose="020B0604020104020204" pitchFamily="34" charset="0"/>
              </a:rPr>
              <a:t>All launch records were shown with its result</a:t>
            </a:r>
          </a:p>
          <a:p>
            <a:pPr lvl="1">
              <a:lnSpc>
                <a:spcPct val="100000"/>
              </a:lnSpc>
              <a:spcBef>
                <a:spcPts val="1400"/>
              </a:spcBef>
            </a:pPr>
            <a:r>
              <a:rPr lang="en-US" sz="1800" dirty="0">
                <a:solidFill>
                  <a:schemeClr val="accent3">
                    <a:lumMod val="25000"/>
                  </a:schemeClr>
                </a:solidFill>
                <a:latin typeface="Abadi" panose="020B0604020104020204" pitchFamily="34" charset="0"/>
              </a:rPr>
              <a:t>Closest cities and highways are shown</a:t>
            </a:r>
          </a:p>
          <a:p>
            <a:pPr>
              <a:lnSpc>
                <a:spcPct val="100000"/>
              </a:lnSpc>
              <a:spcBef>
                <a:spcPts val="1400"/>
              </a:spcBef>
            </a:pPr>
            <a:r>
              <a:rPr lang="en-US" sz="1800" dirty="0">
                <a:solidFill>
                  <a:srgbClr val="FF0000"/>
                </a:solidFill>
                <a:latin typeface="Abadi" panose="020B0604020104020204" pitchFamily="34" charset="0"/>
              </a:rPr>
              <a:t>GitHub: </a:t>
            </a:r>
            <a:r>
              <a:rPr lang="en-US" sz="1800" dirty="0">
                <a:solidFill>
                  <a:schemeClr val="accent3">
                    <a:lumMod val="25000"/>
                  </a:schemeClr>
                </a:solidFill>
                <a:latin typeface="Abadi" panose="020B0604020104020204" pitchFamily="34" charset="0"/>
                <a:hlinkClick r:id="rId3"/>
              </a:rPr>
              <a:t>https://github.com/MMS194/Data-Science-Capstone-IBM-Course/blob/90e1a4ade22e56da7fca16520f0dae98ae0d5ba6/DataScienceCapstone/spacex_dash_app.py</a:t>
            </a:r>
            <a:r>
              <a:rPr lang="en-US" sz="1800" dirty="0">
                <a:solidFill>
                  <a:schemeClr val="accent3">
                    <a:lumMod val="25000"/>
                  </a:schemeClr>
                </a:solidFill>
                <a:latin typeface="Abadi" panose="020B0604020104020204" pitchFamily="34" charset="0"/>
              </a:rPr>
              <a:t> </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Machine learning models were used to determine if the first stage of Falcon 9 will land successfully. Data was split into training data and test data to find the best Hyperparameter for SVM, Classification Trees, and Logistic Regression. Then the best performing was selected using test data.</a:t>
            </a:r>
          </a:p>
          <a:p>
            <a:pPr>
              <a:lnSpc>
                <a:spcPct val="100000"/>
              </a:lnSpc>
              <a:spcBef>
                <a:spcPts val="1400"/>
              </a:spcBef>
            </a:pPr>
            <a:r>
              <a:rPr lang="en-US" sz="2200" dirty="0">
                <a:solidFill>
                  <a:schemeClr val="accent3">
                    <a:lumMod val="25000"/>
                  </a:schemeClr>
                </a:solidFill>
                <a:latin typeface="Abadi" panose="020B0604020104020204" pitchFamily="34" charset="0"/>
              </a:rPr>
              <a:t>Flow chart: Start → Divide Data into Training and Test Sets → Optimize Hyperparameters for Models → Evaluate Performance → Select Best-Performing Model → End</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560571" y="1599519"/>
            <a:ext cx="7068725" cy="54351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50000"/>
              </a:lnSpc>
              <a:spcBef>
                <a:spcPts val="1400"/>
              </a:spcBef>
            </a:pPr>
            <a:r>
              <a:rPr lang="en-US" sz="2200" dirty="0">
                <a:solidFill>
                  <a:schemeClr val="accent3">
                    <a:lumMod val="25000"/>
                  </a:schemeClr>
                </a:solidFill>
                <a:latin typeface="Abadi" panose="020B0604020104020204" pitchFamily="34" charset="0"/>
              </a:rPr>
              <a:t>In the exploratory data analysis (EDA) of SpaceX Falcon 9 landings, we examined various factors influencing landing success. We analyzed patterns in launch conditions, payload mass, orbit, and historical landing data. Key insights included identifying significant variables affecting landing outcomes and detecting trends over time. This analysis provided a foundational understanding of the factors contributing to successful landings and guided further modeling and optimization efforts.</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graphicFrame>
        <p:nvGraphicFramePr>
          <p:cNvPr id="6" name="Tabla 5">
            <a:extLst>
              <a:ext uri="{FF2B5EF4-FFF2-40B4-BE49-F238E27FC236}">
                <a16:creationId xmlns:a16="http://schemas.microsoft.com/office/drawing/2014/main" id="{BE6B7784-73BF-4500-BA12-C82766EC442D}"/>
              </a:ext>
            </a:extLst>
          </p:cNvPr>
          <p:cNvGraphicFramePr>
            <a:graphicFrameLocks noGrp="1"/>
          </p:cNvGraphicFramePr>
          <p:nvPr>
            <p:extLst>
              <p:ext uri="{D42A27DB-BD31-4B8C-83A1-F6EECF244321}">
                <p14:modId xmlns:p14="http://schemas.microsoft.com/office/powerpoint/2010/main" val="3789971453"/>
              </p:ext>
            </p:extLst>
          </p:nvPr>
        </p:nvGraphicFramePr>
        <p:xfrm>
          <a:off x="7893890" y="3070190"/>
          <a:ext cx="4384964" cy="2493783"/>
        </p:xfrm>
        <a:graphic>
          <a:graphicData uri="http://schemas.openxmlformats.org/drawingml/2006/table">
            <a:tbl>
              <a:tblPr firstRow="1">
                <a:tableStyleId>{3B4B98B0-60AC-42C2-AFA5-B58CD77FA1E5}</a:tableStyleId>
              </a:tblPr>
              <a:tblGrid>
                <a:gridCol w="1071837">
                  <a:extLst>
                    <a:ext uri="{9D8B030D-6E8A-4147-A177-3AD203B41FA5}">
                      <a16:colId xmlns:a16="http://schemas.microsoft.com/office/drawing/2014/main" val="2784179025"/>
                    </a:ext>
                  </a:extLst>
                </a:gridCol>
                <a:gridCol w="1494718">
                  <a:extLst>
                    <a:ext uri="{9D8B030D-6E8A-4147-A177-3AD203B41FA5}">
                      <a16:colId xmlns:a16="http://schemas.microsoft.com/office/drawing/2014/main" val="1524240155"/>
                    </a:ext>
                  </a:extLst>
                </a:gridCol>
                <a:gridCol w="1818409">
                  <a:extLst>
                    <a:ext uri="{9D8B030D-6E8A-4147-A177-3AD203B41FA5}">
                      <a16:colId xmlns:a16="http://schemas.microsoft.com/office/drawing/2014/main" val="997652438"/>
                    </a:ext>
                  </a:extLst>
                </a:gridCol>
              </a:tblGrid>
              <a:tr h="813639">
                <a:tc>
                  <a:txBody>
                    <a:bodyPr/>
                    <a:lstStyle/>
                    <a:p>
                      <a:pPr algn="ctr" fontAlgn="ctr"/>
                      <a:r>
                        <a:rPr lang="en-US" dirty="0">
                          <a:effectLst/>
                        </a:rPr>
                        <a:t>Method</a:t>
                      </a:r>
                    </a:p>
                  </a:txBody>
                  <a:tcPr marL="60960" marR="60960" marT="30480" marB="30480" anchor="ctr"/>
                </a:tc>
                <a:tc>
                  <a:txBody>
                    <a:bodyPr/>
                    <a:lstStyle/>
                    <a:p>
                      <a:pPr algn="ctr" fontAlgn="ctr"/>
                      <a:r>
                        <a:rPr lang="en-US" dirty="0">
                          <a:effectLst/>
                        </a:rPr>
                        <a:t>Score</a:t>
                      </a:r>
                    </a:p>
                  </a:txBody>
                  <a:tcPr marL="60960" marR="60960" marT="30480" marB="30480" anchor="ctr"/>
                </a:tc>
                <a:tc>
                  <a:txBody>
                    <a:bodyPr/>
                    <a:lstStyle/>
                    <a:p>
                      <a:pPr algn="ctr" fontAlgn="ctr"/>
                      <a:r>
                        <a:rPr lang="en-US" dirty="0">
                          <a:effectLst/>
                        </a:rPr>
                        <a:t>Accuracy</a:t>
                      </a:r>
                    </a:p>
                  </a:txBody>
                  <a:tcPr marL="60960" marR="60960" marT="30480" marB="30480" anchor="ctr"/>
                </a:tc>
                <a:extLst>
                  <a:ext uri="{0D108BD9-81ED-4DB2-BD59-A6C34878D82A}">
                    <a16:rowId xmlns:a16="http://schemas.microsoft.com/office/drawing/2014/main" val="2211672278"/>
                  </a:ext>
                </a:extLst>
              </a:tr>
              <a:tr h="420036">
                <a:tc>
                  <a:txBody>
                    <a:bodyPr/>
                    <a:lstStyle/>
                    <a:p>
                      <a:pPr algn="ctr"/>
                      <a:r>
                        <a:rPr lang="en-US">
                          <a:effectLst/>
                        </a:rPr>
                        <a:t>logreg_cv</a:t>
                      </a:r>
                    </a:p>
                  </a:txBody>
                  <a:tcPr marL="60960" marR="60960" marT="30480" marB="30480" anchor="ctr"/>
                </a:tc>
                <a:tc>
                  <a:txBody>
                    <a:bodyPr/>
                    <a:lstStyle/>
                    <a:p>
                      <a:pPr algn="ctr"/>
                      <a:r>
                        <a:rPr lang="en-US">
                          <a:effectLst/>
                        </a:rPr>
                        <a:t>0.944444</a:t>
                      </a:r>
                    </a:p>
                  </a:txBody>
                  <a:tcPr marL="60960" marR="60960" marT="30480" marB="30480" anchor="ctr"/>
                </a:tc>
                <a:tc>
                  <a:txBody>
                    <a:bodyPr/>
                    <a:lstStyle/>
                    <a:p>
                      <a:pPr algn="ctr"/>
                      <a:r>
                        <a:rPr lang="en-US" dirty="0">
                          <a:effectLst/>
                        </a:rPr>
                        <a:t>0.822222</a:t>
                      </a:r>
                    </a:p>
                  </a:txBody>
                  <a:tcPr marL="60960" marR="60960" marT="30480" marB="30480" anchor="ctr"/>
                </a:tc>
                <a:extLst>
                  <a:ext uri="{0D108BD9-81ED-4DB2-BD59-A6C34878D82A}">
                    <a16:rowId xmlns:a16="http://schemas.microsoft.com/office/drawing/2014/main" val="3374572296"/>
                  </a:ext>
                </a:extLst>
              </a:tr>
              <a:tr h="420036">
                <a:tc>
                  <a:txBody>
                    <a:bodyPr/>
                    <a:lstStyle/>
                    <a:p>
                      <a:pPr algn="ctr"/>
                      <a:r>
                        <a:rPr lang="en-US" dirty="0" err="1">
                          <a:effectLst/>
                        </a:rPr>
                        <a:t>svm_cv</a:t>
                      </a:r>
                      <a:endParaRPr lang="en-US" dirty="0">
                        <a:effectLst/>
                      </a:endParaRPr>
                    </a:p>
                  </a:txBody>
                  <a:tcPr marL="60960" marR="60960" marT="30480" marB="30480" anchor="ctr"/>
                </a:tc>
                <a:tc>
                  <a:txBody>
                    <a:bodyPr/>
                    <a:lstStyle/>
                    <a:p>
                      <a:pPr algn="ctr"/>
                      <a:r>
                        <a:rPr lang="en-US" dirty="0">
                          <a:effectLst/>
                        </a:rPr>
                        <a:t>0.944444</a:t>
                      </a:r>
                    </a:p>
                  </a:txBody>
                  <a:tcPr marL="60960" marR="60960" marT="30480" marB="30480" anchor="ctr"/>
                </a:tc>
                <a:tc>
                  <a:txBody>
                    <a:bodyPr/>
                    <a:lstStyle/>
                    <a:p>
                      <a:pPr algn="ctr"/>
                      <a:r>
                        <a:rPr lang="en-US">
                          <a:effectLst/>
                        </a:rPr>
                        <a:t>0.822222</a:t>
                      </a:r>
                    </a:p>
                  </a:txBody>
                  <a:tcPr marL="60960" marR="60960" marT="30480" marB="30480" anchor="ctr"/>
                </a:tc>
                <a:extLst>
                  <a:ext uri="{0D108BD9-81ED-4DB2-BD59-A6C34878D82A}">
                    <a16:rowId xmlns:a16="http://schemas.microsoft.com/office/drawing/2014/main" val="1152646031"/>
                  </a:ext>
                </a:extLst>
              </a:tr>
              <a:tr h="420036">
                <a:tc>
                  <a:txBody>
                    <a:bodyPr/>
                    <a:lstStyle/>
                    <a:p>
                      <a:pPr algn="ctr"/>
                      <a:r>
                        <a:rPr lang="en-US" dirty="0" err="1">
                          <a:effectLst/>
                        </a:rPr>
                        <a:t>tree_cv</a:t>
                      </a:r>
                      <a:endParaRPr lang="en-US" dirty="0">
                        <a:effectLst/>
                      </a:endParaRPr>
                    </a:p>
                  </a:txBody>
                  <a:tcPr marL="60960" marR="60960" marT="30480" marB="30480" anchor="ctr"/>
                </a:tc>
                <a:tc>
                  <a:txBody>
                    <a:bodyPr/>
                    <a:lstStyle/>
                    <a:p>
                      <a:pPr algn="ctr"/>
                      <a:r>
                        <a:rPr lang="en-US">
                          <a:effectLst/>
                        </a:rPr>
                        <a:t>0.833333</a:t>
                      </a:r>
                    </a:p>
                  </a:txBody>
                  <a:tcPr marL="60960" marR="60960" marT="30480" marB="30480" anchor="ctr"/>
                </a:tc>
                <a:tc>
                  <a:txBody>
                    <a:bodyPr/>
                    <a:lstStyle/>
                    <a:p>
                      <a:pPr algn="ctr"/>
                      <a:r>
                        <a:rPr lang="en-US">
                          <a:effectLst/>
                        </a:rPr>
                        <a:t>0.877778</a:t>
                      </a:r>
                    </a:p>
                  </a:txBody>
                  <a:tcPr marL="60960" marR="60960" marT="30480" marB="30480" anchor="ctr"/>
                </a:tc>
                <a:extLst>
                  <a:ext uri="{0D108BD9-81ED-4DB2-BD59-A6C34878D82A}">
                    <a16:rowId xmlns:a16="http://schemas.microsoft.com/office/drawing/2014/main" val="2241265315"/>
                  </a:ext>
                </a:extLst>
              </a:tr>
              <a:tr h="420036">
                <a:tc>
                  <a:txBody>
                    <a:bodyPr/>
                    <a:lstStyle/>
                    <a:p>
                      <a:pPr algn="ctr"/>
                      <a:r>
                        <a:rPr lang="en-US" dirty="0" err="1">
                          <a:effectLst/>
                        </a:rPr>
                        <a:t>knn_cv</a:t>
                      </a:r>
                      <a:endParaRPr lang="en-US" dirty="0">
                        <a:effectLst/>
                      </a:endParaRPr>
                    </a:p>
                  </a:txBody>
                  <a:tcPr marL="60960" marR="60960" marT="30480" marB="30480" anchor="ctr"/>
                </a:tc>
                <a:tc>
                  <a:txBody>
                    <a:bodyPr/>
                    <a:lstStyle/>
                    <a:p>
                      <a:pPr algn="ctr"/>
                      <a:r>
                        <a:rPr lang="en-US" dirty="0">
                          <a:effectLst/>
                        </a:rPr>
                        <a:t>0.944444</a:t>
                      </a:r>
                    </a:p>
                  </a:txBody>
                  <a:tcPr marL="60960" marR="60960" marT="30480" marB="30480" anchor="ctr"/>
                </a:tc>
                <a:tc>
                  <a:txBody>
                    <a:bodyPr/>
                    <a:lstStyle/>
                    <a:p>
                      <a:pPr algn="ctr"/>
                      <a:r>
                        <a:rPr lang="en-US" dirty="0">
                          <a:effectLst/>
                        </a:rPr>
                        <a:t>0.84444</a:t>
                      </a:r>
                    </a:p>
                  </a:txBody>
                  <a:tcPr marL="60960" marR="60960" marT="30480" marB="30480" anchor="ctr"/>
                </a:tc>
                <a:extLst>
                  <a:ext uri="{0D108BD9-81ED-4DB2-BD59-A6C34878D82A}">
                    <a16:rowId xmlns:a16="http://schemas.microsoft.com/office/drawing/2014/main" val="2462277364"/>
                  </a:ext>
                </a:extLst>
              </a:tr>
            </a:tbl>
          </a:graphicData>
        </a:graphic>
      </p:graphicFrame>
      <p:sp>
        <p:nvSpPr>
          <p:cNvPr id="9" name="Content Placeholder 2">
            <a:extLst>
              <a:ext uri="{FF2B5EF4-FFF2-40B4-BE49-F238E27FC236}">
                <a16:creationId xmlns:a16="http://schemas.microsoft.com/office/drawing/2014/main" id="{03D012F5-0283-4C44-B9E6-05330DE14B90}"/>
              </a:ext>
            </a:extLst>
          </p:cNvPr>
          <p:cNvSpPr txBox="1">
            <a:spLocks/>
          </p:cNvSpPr>
          <p:nvPr/>
        </p:nvSpPr>
        <p:spPr>
          <a:xfrm>
            <a:off x="8085305" y="2114919"/>
            <a:ext cx="4002133" cy="54351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50000"/>
              </a:lnSpc>
              <a:spcBef>
                <a:spcPts val="1400"/>
              </a:spcBef>
              <a:buNone/>
            </a:pPr>
            <a:r>
              <a:rPr lang="es-419" sz="1800" dirty="0" err="1">
                <a:solidFill>
                  <a:srgbClr val="FF0000"/>
                </a:solidFill>
                <a:latin typeface="Abadi" panose="020B0604020104020204" pitchFamily="34" charset="0"/>
              </a:rPr>
              <a:t>Result</a:t>
            </a:r>
            <a:r>
              <a:rPr lang="es-419" sz="1800" dirty="0">
                <a:solidFill>
                  <a:srgbClr val="FF0000"/>
                </a:solidFill>
                <a:latin typeface="Abadi" panose="020B0604020104020204" pitchFamily="34" charset="0"/>
              </a:rPr>
              <a:t> </a:t>
            </a:r>
            <a:r>
              <a:rPr lang="es-419" sz="1800" dirty="0" err="1">
                <a:solidFill>
                  <a:srgbClr val="FF0000"/>
                </a:solidFill>
                <a:latin typeface="Abadi" panose="020B0604020104020204" pitchFamily="34" charset="0"/>
              </a:rPr>
              <a:t>of</a:t>
            </a:r>
            <a:r>
              <a:rPr lang="es-419" sz="1800" dirty="0">
                <a:solidFill>
                  <a:srgbClr val="FF0000"/>
                </a:solidFill>
                <a:latin typeface="Abadi" panose="020B0604020104020204" pitchFamily="34" charset="0"/>
              </a:rPr>
              <a:t> </a:t>
            </a:r>
            <a:r>
              <a:rPr lang="es-419" sz="1800" dirty="0" err="1">
                <a:solidFill>
                  <a:srgbClr val="FF0000"/>
                </a:solidFill>
                <a:latin typeface="Abadi" panose="020B0604020104020204" pitchFamily="34" charset="0"/>
              </a:rPr>
              <a:t>different</a:t>
            </a:r>
            <a:r>
              <a:rPr lang="es-419" sz="1800" dirty="0">
                <a:solidFill>
                  <a:srgbClr val="FF0000"/>
                </a:solidFill>
                <a:latin typeface="Abadi" panose="020B0604020104020204" pitchFamily="34" charset="0"/>
              </a:rPr>
              <a:t> machine </a:t>
            </a:r>
            <a:r>
              <a:rPr lang="es-419" sz="1800" dirty="0" err="1">
                <a:solidFill>
                  <a:srgbClr val="FF0000"/>
                </a:solidFill>
                <a:latin typeface="Abadi" panose="020B0604020104020204" pitchFamily="34" charset="0"/>
              </a:rPr>
              <a:t>learning</a:t>
            </a:r>
            <a:r>
              <a:rPr lang="es-419" sz="1800" dirty="0">
                <a:solidFill>
                  <a:srgbClr val="FF0000"/>
                </a:solidFill>
                <a:latin typeface="Abadi" panose="020B0604020104020204" pitchFamily="34" charset="0"/>
              </a:rPr>
              <a:t> </a:t>
            </a:r>
            <a:r>
              <a:rPr lang="es-419" sz="1800" dirty="0" err="1">
                <a:solidFill>
                  <a:srgbClr val="FF0000"/>
                </a:solidFill>
                <a:latin typeface="Abadi" panose="020B0604020104020204" pitchFamily="34" charset="0"/>
              </a:rPr>
              <a:t>algorithms</a:t>
            </a:r>
            <a:r>
              <a:rPr lang="es-419" sz="1800" dirty="0">
                <a:solidFill>
                  <a:srgbClr val="FF0000"/>
                </a:solidFill>
                <a:latin typeface="Abadi" panose="020B0604020104020204" pitchFamily="34" charset="0"/>
              </a:rPr>
              <a:t>:</a:t>
            </a:r>
            <a:endParaRPr lang="en-US" sz="1800" dirty="0">
              <a:solidFill>
                <a:srgbClr val="FF0000"/>
              </a:solidFill>
            </a:endParaRPr>
          </a:p>
          <a:p>
            <a:pPr marL="457200" lvl="1" indent="0">
              <a:buNone/>
            </a:pPr>
            <a:endParaRPr lang="en-US" sz="1800" dirty="0"/>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Imagen 1">
            <a:extLst>
              <a:ext uri="{FF2B5EF4-FFF2-40B4-BE49-F238E27FC236}">
                <a16:creationId xmlns:a16="http://schemas.microsoft.com/office/drawing/2014/main" id="{6F4C20B7-CF12-4D7A-B450-45C05433D103}"/>
              </a:ext>
            </a:extLst>
          </p:cNvPr>
          <p:cNvPicPr>
            <a:picLocks noChangeAspect="1"/>
          </p:cNvPicPr>
          <p:nvPr/>
        </p:nvPicPr>
        <p:blipFill>
          <a:blip r:embed="rId3"/>
          <a:stretch>
            <a:fillRect/>
          </a:stretch>
        </p:blipFill>
        <p:spPr>
          <a:xfrm>
            <a:off x="3086100" y="1435317"/>
            <a:ext cx="5276850" cy="479107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VAFB SLC 4E is only used when mass is lower than 10000kg, </a:t>
            </a:r>
          </a:p>
          <a:p>
            <a:pPr>
              <a:lnSpc>
                <a:spcPct val="100000"/>
              </a:lnSpc>
              <a:spcBef>
                <a:spcPts val="1400"/>
              </a:spcBef>
            </a:pPr>
            <a:r>
              <a:rPr lang="en-US" sz="2200" dirty="0">
                <a:solidFill>
                  <a:schemeClr val="accent3">
                    <a:lumMod val="25000"/>
                  </a:schemeClr>
                </a:solidFill>
                <a:latin typeface="Abadi" panose="020B0604020104020204" pitchFamily="34" charset="0"/>
              </a:rPr>
              <a:t>Note that the big payload mass (&gt;12500kg) is rare but usually successful</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Imagen 1">
            <a:extLst>
              <a:ext uri="{FF2B5EF4-FFF2-40B4-BE49-F238E27FC236}">
                <a16:creationId xmlns:a16="http://schemas.microsoft.com/office/drawing/2014/main" id="{27823CB9-3074-443C-9C45-2C944637A455}"/>
              </a:ext>
            </a:extLst>
          </p:cNvPr>
          <p:cNvPicPr>
            <a:picLocks noChangeAspect="1"/>
          </p:cNvPicPr>
          <p:nvPr/>
        </p:nvPicPr>
        <p:blipFill>
          <a:blip r:embed="rId3"/>
          <a:stretch>
            <a:fillRect/>
          </a:stretch>
        </p:blipFill>
        <p:spPr>
          <a:xfrm>
            <a:off x="6008761" y="1528275"/>
            <a:ext cx="5276850" cy="47910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s-419" sz="2200" dirty="0" err="1">
                <a:solidFill>
                  <a:schemeClr val="accent3">
                    <a:lumMod val="25000"/>
                  </a:schemeClr>
                </a:solidFill>
                <a:latin typeface="Abadi" panose="020B0604020104020204" pitchFamily="34" charset="0"/>
              </a:rPr>
              <a:t>Lowest</a:t>
            </a:r>
            <a:r>
              <a:rPr lang="es-419" sz="2200" dirty="0">
                <a:solidFill>
                  <a:schemeClr val="accent3">
                    <a:lumMod val="25000"/>
                  </a:schemeClr>
                </a:solidFill>
                <a:latin typeface="Abadi" panose="020B0604020104020204" pitchFamily="34" charset="0"/>
              </a:rPr>
              <a:t> </a:t>
            </a:r>
            <a:r>
              <a:rPr lang="es-419" sz="2200" dirty="0" err="1">
                <a:solidFill>
                  <a:schemeClr val="accent3">
                    <a:lumMod val="25000"/>
                  </a:schemeClr>
                </a:solidFill>
                <a:latin typeface="Abadi" panose="020B0604020104020204" pitchFamily="34" charset="0"/>
              </a:rPr>
              <a:t>succes</a:t>
            </a:r>
            <a:r>
              <a:rPr lang="es-419" sz="2200" dirty="0">
                <a:solidFill>
                  <a:schemeClr val="accent3">
                    <a:lumMod val="25000"/>
                  </a:schemeClr>
                </a:solidFill>
                <a:latin typeface="Abadi" panose="020B0604020104020204" pitchFamily="34" charset="0"/>
              </a:rPr>
              <a:t> </a:t>
            </a:r>
            <a:r>
              <a:rPr lang="es-419" sz="2200" dirty="0" err="1">
                <a:solidFill>
                  <a:schemeClr val="accent3">
                    <a:lumMod val="25000"/>
                  </a:schemeClr>
                </a:solidFill>
                <a:latin typeface="Abadi" panose="020B0604020104020204" pitchFamily="34" charset="0"/>
              </a:rPr>
              <a:t>rate</a:t>
            </a:r>
            <a:r>
              <a:rPr lang="es-419" sz="2200" dirty="0">
                <a:solidFill>
                  <a:schemeClr val="accent3">
                    <a:lumMod val="25000"/>
                  </a:schemeClr>
                </a:solidFill>
                <a:latin typeface="Abadi" panose="020B0604020104020204" pitchFamily="34" charset="0"/>
              </a:rPr>
              <a:t> </a:t>
            </a:r>
            <a:r>
              <a:rPr lang="es-419" sz="2200" dirty="0" err="1">
                <a:solidFill>
                  <a:schemeClr val="accent3">
                    <a:lumMod val="25000"/>
                  </a:schemeClr>
                </a:solidFill>
                <a:latin typeface="Abadi" panose="020B0604020104020204" pitchFamily="34" charset="0"/>
              </a:rPr>
              <a:t>belongs</a:t>
            </a:r>
            <a:r>
              <a:rPr lang="es-419" sz="2200" dirty="0">
                <a:solidFill>
                  <a:schemeClr val="accent3">
                    <a:lumMod val="25000"/>
                  </a:schemeClr>
                </a:solidFill>
                <a:latin typeface="Abadi" panose="020B0604020104020204" pitchFamily="34" charset="0"/>
              </a:rPr>
              <a:t> </a:t>
            </a:r>
            <a:r>
              <a:rPr lang="es-419" sz="2200" dirty="0" err="1">
                <a:solidFill>
                  <a:schemeClr val="accent3">
                    <a:lumMod val="25000"/>
                  </a:schemeClr>
                </a:solidFill>
                <a:latin typeface="Abadi" panose="020B0604020104020204" pitchFamily="34" charset="0"/>
              </a:rPr>
              <a:t>to</a:t>
            </a:r>
            <a:r>
              <a:rPr lang="es-419" sz="2200" dirty="0">
                <a:solidFill>
                  <a:schemeClr val="accent3">
                    <a:lumMod val="25000"/>
                  </a:schemeClr>
                </a:solidFill>
                <a:latin typeface="Abadi" panose="020B0604020104020204" pitchFamily="34" charset="0"/>
              </a:rPr>
              <a:t> GTO.</a:t>
            </a:r>
          </a:p>
          <a:p>
            <a:pPr>
              <a:lnSpc>
                <a:spcPct val="100000"/>
              </a:lnSpc>
              <a:spcBef>
                <a:spcPts val="1400"/>
              </a:spcBef>
            </a:pPr>
            <a:r>
              <a:rPr lang="es-419" sz="2200" dirty="0" err="1">
                <a:solidFill>
                  <a:schemeClr val="accent3">
                    <a:lumMod val="25000"/>
                  </a:schemeClr>
                </a:solidFill>
                <a:latin typeface="Abadi" panose="020B0604020104020204" pitchFamily="34" charset="0"/>
              </a:rPr>
              <a:t>Best</a:t>
            </a:r>
            <a:r>
              <a:rPr lang="es-419" sz="2200" dirty="0">
                <a:solidFill>
                  <a:schemeClr val="accent3">
                    <a:lumMod val="25000"/>
                  </a:schemeClr>
                </a:solidFill>
                <a:latin typeface="Abadi" panose="020B0604020104020204" pitchFamily="34" charset="0"/>
              </a:rPr>
              <a:t> </a:t>
            </a:r>
            <a:r>
              <a:rPr lang="es-419" sz="2200" dirty="0" err="1">
                <a:solidFill>
                  <a:schemeClr val="accent3">
                    <a:lumMod val="25000"/>
                  </a:schemeClr>
                </a:solidFill>
                <a:latin typeface="Abadi" panose="020B0604020104020204" pitchFamily="34" charset="0"/>
              </a:rPr>
              <a:t>performing</a:t>
            </a:r>
            <a:r>
              <a:rPr lang="es-419" sz="2200" dirty="0">
                <a:solidFill>
                  <a:schemeClr val="accent3">
                    <a:lumMod val="25000"/>
                  </a:schemeClr>
                </a:solidFill>
                <a:latin typeface="Abadi" panose="020B0604020104020204" pitchFamily="34" charset="0"/>
              </a:rPr>
              <a:t> ES-L1, GEO, HEO and SSO</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n 5">
            <a:extLst>
              <a:ext uri="{FF2B5EF4-FFF2-40B4-BE49-F238E27FC236}">
                <a16:creationId xmlns:a16="http://schemas.microsoft.com/office/drawing/2014/main" id="{6D4CE71A-FB0B-4160-83F8-46411396673D}"/>
              </a:ext>
            </a:extLst>
          </p:cNvPr>
          <p:cNvPicPr>
            <a:picLocks noChangeAspect="1"/>
          </p:cNvPicPr>
          <p:nvPr/>
        </p:nvPicPr>
        <p:blipFill>
          <a:blip r:embed="rId3"/>
          <a:stretch>
            <a:fillRect/>
          </a:stretch>
        </p:blipFill>
        <p:spPr>
          <a:xfrm>
            <a:off x="5034565" y="1648362"/>
            <a:ext cx="5745089" cy="437721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356173"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n 5">
            <a:extLst>
              <a:ext uri="{FF2B5EF4-FFF2-40B4-BE49-F238E27FC236}">
                <a16:creationId xmlns:a16="http://schemas.microsoft.com/office/drawing/2014/main" id="{90594A73-CED3-425A-9395-133F2D25978B}"/>
              </a:ext>
            </a:extLst>
          </p:cNvPr>
          <p:cNvPicPr>
            <a:picLocks noChangeAspect="1"/>
          </p:cNvPicPr>
          <p:nvPr/>
        </p:nvPicPr>
        <p:blipFill>
          <a:blip r:embed="rId3"/>
          <a:stretch>
            <a:fillRect/>
          </a:stretch>
        </p:blipFill>
        <p:spPr>
          <a:xfrm>
            <a:off x="3650529" y="1425792"/>
            <a:ext cx="5343525" cy="480060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Imagen 1">
            <a:extLst>
              <a:ext uri="{FF2B5EF4-FFF2-40B4-BE49-F238E27FC236}">
                <a16:creationId xmlns:a16="http://schemas.microsoft.com/office/drawing/2014/main" id="{0633B8E4-E332-4EF3-AD8D-F18DF8499120}"/>
              </a:ext>
            </a:extLst>
          </p:cNvPr>
          <p:cNvPicPr>
            <a:picLocks noChangeAspect="1"/>
          </p:cNvPicPr>
          <p:nvPr/>
        </p:nvPicPr>
        <p:blipFill>
          <a:blip r:embed="rId3"/>
          <a:stretch>
            <a:fillRect/>
          </a:stretch>
        </p:blipFill>
        <p:spPr>
          <a:xfrm>
            <a:off x="3356048" y="1508737"/>
            <a:ext cx="5343525" cy="48006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r>
              <a:rPr lang="en-US" dirty="0"/>
              <a:t>Success rate since 2013 keeps increasing, meaning that there is a direct correlation between time and success rate.</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Imagen 1">
            <a:extLst>
              <a:ext uri="{FF2B5EF4-FFF2-40B4-BE49-F238E27FC236}">
                <a16:creationId xmlns:a16="http://schemas.microsoft.com/office/drawing/2014/main" id="{784C0641-D2F8-4B1F-8DD0-433ED0D6837C}"/>
              </a:ext>
            </a:extLst>
          </p:cNvPr>
          <p:cNvPicPr>
            <a:picLocks noChangeAspect="1"/>
          </p:cNvPicPr>
          <p:nvPr/>
        </p:nvPicPr>
        <p:blipFill>
          <a:blip r:embed="rId3"/>
          <a:stretch>
            <a:fillRect/>
          </a:stretch>
        </p:blipFill>
        <p:spPr>
          <a:xfrm>
            <a:off x="5653087" y="1371600"/>
            <a:ext cx="5400675" cy="411480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US" dirty="0"/>
              <a:t>%</a:t>
            </a:r>
            <a:r>
              <a:rPr lang="en-US" dirty="0" err="1"/>
              <a:t>sql</a:t>
            </a:r>
            <a:r>
              <a:rPr lang="en-US" dirty="0"/>
              <a:t> SELECT DISTINCT </a:t>
            </a:r>
            <a:r>
              <a:rPr lang="en-US" dirty="0" err="1"/>
              <a:t>Launch_Site</a:t>
            </a:r>
            <a:r>
              <a:rPr lang="en-US" dirty="0"/>
              <a:t> FROM SPACEXTABLE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2" name="Tabla 1">
            <a:extLst>
              <a:ext uri="{FF2B5EF4-FFF2-40B4-BE49-F238E27FC236}">
                <a16:creationId xmlns:a16="http://schemas.microsoft.com/office/drawing/2014/main" id="{A0E72822-E04A-4871-AC5F-CF11F7D7645D}"/>
              </a:ext>
            </a:extLst>
          </p:cNvPr>
          <p:cNvGraphicFramePr>
            <a:graphicFrameLocks noGrp="1"/>
          </p:cNvGraphicFramePr>
          <p:nvPr>
            <p:extLst>
              <p:ext uri="{D42A27DB-BD31-4B8C-83A1-F6EECF244321}">
                <p14:modId xmlns:p14="http://schemas.microsoft.com/office/powerpoint/2010/main" val="3437456544"/>
              </p:ext>
            </p:extLst>
          </p:nvPr>
        </p:nvGraphicFramePr>
        <p:xfrm>
          <a:off x="2843212" y="3168650"/>
          <a:ext cx="6505575" cy="1676400"/>
        </p:xfrm>
        <a:graphic>
          <a:graphicData uri="http://schemas.openxmlformats.org/drawingml/2006/table">
            <a:tbl>
              <a:tblPr firstRow="1">
                <a:tableStyleId>{5C22544A-7EE6-4342-B048-85BDC9FD1C3A}</a:tableStyleId>
              </a:tblPr>
              <a:tblGrid>
                <a:gridCol w="6505575">
                  <a:extLst>
                    <a:ext uri="{9D8B030D-6E8A-4147-A177-3AD203B41FA5}">
                      <a16:colId xmlns:a16="http://schemas.microsoft.com/office/drawing/2014/main" val="3064768689"/>
                    </a:ext>
                  </a:extLst>
                </a:gridCol>
              </a:tblGrid>
              <a:tr h="0">
                <a:tc>
                  <a:txBody>
                    <a:bodyPr/>
                    <a:lstStyle/>
                    <a:p>
                      <a:pPr algn="ctr" fontAlgn="ctr"/>
                      <a:r>
                        <a:rPr lang="en-US" dirty="0" err="1">
                          <a:effectLst/>
                        </a:rPr>
                        <a:t>Launch_Site</a:t>
                      </a:r>
                      <a:endParaRPr lang="en-US" dirty="0">
                        <a:effectLst/>
                      </a:endParaRPr>
                    </a:p>
                  </a:txBody>
                  <a:tcPr marL="60960" marR="60960" marT="30480" marB="30480" anchor="ctr"/>
                </a:tc>
                <a:extLst>
                  <a:ext uri="{0D108BD9-81ED-4DB2-BD59-A6C34878D82A}">
                    <a16:rowId xmlns:a16="http://schemas.microsoft.com/office/drawing/2014/main" val="1448751128"/>
                  </a:ext>
                </a:extLst>
              </a:tr>
              <a:tr h="0">
                <a:tc>
                  <a:txBody>
                    <a:bodyPr/>
                    <a:lstStyle/>
                    <a:p>
                      <a:pPr algn="ctr"/>
                      <a:r>
                        <a:rPr lang="en-US" dirty="0">
                          <a:effectLst/>
                        </a:rPr>
                        <a:t>CCAFS LC-40</a:t>
                      </a:r>
                    </a:p>
                  </a:txBody>
                  <a:tcPr marL="60960" marR="60960" marT="30480" marB="30480" anchor="ctr"/>
                </a:tc>
                <a:extLst>
                  <a:ext uri="{0D108BD9-81ED-4DB2-BD59-A6C34878D82A}">
                    <a16:rowId xmlns:a16="http://schemas.microsoft.com/office/drawing/2014/main" val="622407880"/>
                  </a:ext>
                </a:extLst>
              </a:tr>
              <a:tr h="0">
                <a:tc>
                  <a:txBody>
                    <a:bodyPr/>
                    <a:lstStyle/>
                    <a:p>
                      <a:pPr algn="ctr"/>
                      <a:r>
                        <a:rPr lang="en-US" dirty="0">
                          <a:effectLst/>
                        </a:rPr>
                        <a:t>VAFB SLC-4E</a:t>
                      </a:r>
                    </a:p>
                  </a:txBody>
                  <a:tcPr marL="60960" marR="60960" marT="30480" marB="30480" anchor="ctr"/>
                </a:tc>
                <a:extLst>
                  <a:ext uri="{0D108BD9-81ED-4DB2-BD59-A6C34878D82A}">
                    <a16:rowId xmlns:a16="http://schemas.microsoft.com/office/drawing/2014/main" val="62999873"/>
                  </a:ext>
                </a:extLst>
              </a:tr>
              <a:tr h="0">
                <a:tc>
                  <a:txBody>
                    <a:bodyPr/>
                    <a:lstStyle/>
                    <a:p>
                      <a:pPr algn="ctr"/>
                      <a:r>
                        <a:rPr lang="en-US" dirty="0">
                          <a:effectLst/>
                        </a:rPr>
                        <a:t>KSC LC-39A</a:t>
                      </a:r>
                    </a:p>
                  </a:txBody>
                  <a:tcPr marL="60960" marR="60960" marT="30480" marB="30480" anchor="ctr"/>
                </a:tc>
                <a:extLst>
                  <a:ext uri="{0D108BD9-81ED-4DB2-BD59-A6C34878D82A}">
                    <a16:rowId xmlns:a16="http://schemas.microsoft.com/office/drawing/2014/main" val="1434116055"/>
                  </a:ext>
                </a:extLst>
              </a:tr>
              <a:tr h="0">
                <a:tc>
                  <a:txBody>
                    <a:bodyPr/>
                    <a:lstStyle/>
                    <a:p>
                      <a:pPr algn="ctr"/>
                      <a:r>
                        <a:rPr lang="en-US" dirty="0">
                          <a:effectLst/>
                        </a:rPr>
                        <a:t>CCAFS SLC-40</a:t>
                      </a:r>
                    </a:p>
                  </a:txBody>
                  <a:tcPr marL="60960" marR="60960" marT="30480" marB="30480" anchor="ctr"/>
                </a:tc>
                <a:extLst>
                  <a:ext uri="{0D108BD9-81ED-4DB2-BD59-A6C34878D82A}">
                    <a16:rowId xmlns:a16="http://schemas.microsoft.com/office/drawing/2014/main" val="3157735990"/>
                  </a:ext>
                </a:extLst>
              </a:tr>
            </a:tbl>
          </a:graphicData>
        </a:graphic>
      </p:graphicFrame>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US" dirty="0"/>
              <a:t>%</a:t>
            </a:r>
            <a:r>
              <a:rPr lang="en-US" dirty="0" err="1"/>
              <a:t>sql</a:t>
            </a:r>
            <a:r>
              <a:rPr lang="en-US" dirty="0"/>
              <a:t> SELECT DISTINCT </a:t>
            </a:r>
            <a:r>
              <a:rPr lang="en-US" dirty="0" err="1"/>
              <a:t>Launch_Site</a:t>
            </a:r>
            <a:r>
              <a:rPr lang="en-US" dirty="0"/>
              <a:t> FROM SPACEXTABLE WHERE SUBSTRING(</a:t>
            </a:r>
            <a:r>
              <a:rPr lang="en-US" dirty="0" err="1"/>
              <a:t>Launch_Site</a:t>
            </a:r>
            <a:r>
              <a:rPr lang="en-US" dirty="0"/>
              <a:t>, 1, 3) =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2" name="Tabla 1">
            <a:extLst>
              <a:ext uri="{FF2B5EF4-FFF2-40B4-BE49-F238E27FC236}">
                <a16:creationId xmlns:a16="http://schemas.microsoft.com/office/drawing/2014/main" id="{8F8F78C6-F947-48B4-8696-DFAB2E58A315}"/>
              </a:ext>
            </a:extLst>
          </p:cNvPr>
          <p:cNvGraphicFramePr>
            <a:graphicFrameLocks noGrp="1"/>
          </p:cNvGraphicFramePr>
          <p:nvPr>
            <p:extLst>
              <p:ext uri="{D42A27DB-BD31-4B8C-83A1-F6EECF244321}">
                <p14:modId xmlns:p14="http://schemas.microsoft.com/office/powerpoint/2010/main" val="2421621693"/>
              </p:ext>
            </p:extLst>
          </p:nvPr>
        </p:nvGraphicFramePr>
        <p:xfrm>
          <a:off x="838200" y="3733006"/>
          <a:ext cx="10515600" cy="1005840"/>
        </p:xfrm>
        <a:graphic>
          <a:graphicData uri="http://schemas.openxmlformats.org/drawingml/2006/table">
            <a:tbl>
              <a:tblPr firstRow="1">
                <a:tableStyleId>{7DF18680-E054-41AD-8BC1-D1AEF772440D}</a:tableStyleId>
              </a:tblPr>
              <a:tblGrid>
                <a:gridCol w="10515600">
                  <a:extLst>
                    <a:ext uri="{9D8B030D-6E8A-4147-A177-3AD203B41FA5}">
                      <a16:colId xmlns:a16="http://schemas.microsoft.com/office/drawing/2014/main" val="992792245"/>
                    </a:ext>
                  </a:extLst>
                </a:gridCol>
              </a:tblGrid>
              <a:tr h="0">
                <a:tc>
                  <a:txBody>
                    <a:bodyPr/>
                    <a:lstStyle/>
                    <a:p>
                      <a:pPr algn="ctr" fontAlgn="ctr"/>
                      <a:r>
                        <a:rPr lang="en-US" dirty="0" err="1">
                          <a:effectLst/>
                        </a:rPr>
                        <a:t>Launch_Site</a:t>
                      </a:r>
                      <a:endParaRPr lang="en-US" dirty="0">
                        <a:effectLst/>
                      </a:endParaRPr>
                    </a:p>
                  </a:txBody>
                  <a:tcPr marL="60960" marR="60960" marT="30480" marB="30480" anchor="ctr"/>
                </a:tc>
                <a:extLst>
                  <a:ext uri="{0D108BD9-81ED-4DB2-BD59-A6C34878D82A}">
                    <a16:rowId xmlns:a16="http://schemas.microsoft.com/office/drawing/2014/main" val="1211208049"/>
                  </a:ext>
                </a:extLst>
              </a:tr>
              <a:tr h="0">
                <a:tc>
                  <a:txBody>
                    <a:bodyPr/>
                    <a:lstStyle/>
                    <a:p>
                      <a:pPr algn="ctr"/>
                      <a:r>
                        <a:rPr lang="en-US" dirty="0">
                          <a:effectLst/>
                        </a:rPr>
                        <a:t>CCAFS LC-40</a:t>
                      </a:r>
                    </a:p>
                  </a:txBody>
                  <a:tcPr marL="60960" marR="60960" marT="30480" marB="30480" anchor="ctr"/>
                </a:tc>
                <a:extLst>
                  <a:ext uri="{0D108BD9-81ED-4DB2-BD59-A6C34878D82A}">
                    <a16:rowId xmlns:a16="http://schemas.microsoft.com/office/drawing/2014/main" val="1796872715"/>
                  </a:ext>
                </a:extLst>
              </a:tr>
              <a:tr h="0">
                <a:tc>
                  <a:txBody>
                    <a:bodyPr/>
                    <a:lstStyle/>
                    <a:p>
                      <a:pPr algn="ctr"/>
                      <a:r>
                        <a:rPr lang="en-US" dirty="0">
                          <a:effectLst/>
                        </a:rPr>
                        <a:t>CCAFS SLC-40</a:t>
                      </a:r>
                    </a:p>
                  </a:txBody>
                  <a:tcPr marL="60960" marR="60960" marT="30480" marB="30480" anchor="ctr"/>
                </a:tc>
                <a:extLst>
                  <a:ext uri="{0D108BD9-81ED-4DB2-BD59-A6C34878D82A}">
                    <a16:rowId xmlns:a16="http://schemas.microsoft.com/office/drawing/2014/main" val="2602968172"/>
                  </a:ext>
                </a:extLst>
              </a:tr>
            </a:tbl>
          </a:graphicData>
        </a:graphic>
      </p:graphicFrame>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US" dirty="0"/>
              <a:t>%</a:t>
            </a:r>
            <a:r>
              <a:rPr lang="en-US" dirty="0" err="1"/>
              <a:t>sql</a:t>
            </a:r>
            <a:r>
              <a:rPr lang="en-US" dirty="0"/>
              <a:t> SELECT SUM(PAYLOAD_MASS__KG_) FROM SPACEXTABLE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graphicFrame>
        <p:nvGraphicFramePr>
          <p:cNvPr id="2" name="Tabla 1">
            <a:extLst>
              <a:ext uri="{FF2B5EF4-FFF2-40B4-BE49-F238E27FC236}">
                <a16:creationId xmlns:a16="http://schemas.microsoft.com/office/drawing/2014/main" id="{8C7727D2-B617-4869-BCD1-317AE296EC78}"/>
              </a:ext>
            </a:extLst>
          </p:cNvPr>
          <p:cNvGraphicFramePr>
            <a:graphicFrameLocks noGrp="1"/>
          </p:cNvGraphicFramePr>
          <p:nvPr>
            <p:extLst>
              <p:ext uri="{D42A27DB-BD31-4B8C-83A1-F6EECF244321}">
                <p14:modId xmlns:p14="http://schemas.microsoft.com/office/powerpoint/2010/main" val="3095410879"/>
              </p:ext>
            </p:extLst>
          </p:nvPr>
        </p:nvGraphicFramePr>
        <p:xfrm>
          <a:off x="838200" y="3666014"/>
          <a:ext cx="10515600" cy="670560"/>
        </p:xfrm>
        <a:graphic>
          <a:graphicData uri="http://schemas.openxmlformats.org/drawingml/2006/table">
            <a:tbl>
              <a:tblPr firstRow="1">
                <a:tableStyleId>{7DF18680-E054-41AD-8BC1-D1AEF772440D}</a:tableStyleId>
              </a:tblPr>
              <a:tblGrid>
                <a:gridCol w="10515600">
                  <a:extLst>
                    <a:ext uri="{9D8B030D-6E8A-4147-A177-3AD203B41FA5}">
                      <a16:colId xmlns:a16="http://schemas.microsoft.com/office/drawing/2014/main" val="1250284500"/>
                    </a:ext>
                  </a:extLst>
                </a:gridCol>
              </a:tblGrid>
              <a:tr h="0">
                <a:tc>
                  <a:txBody>
                    <a:bodyPr/>
                    <a:lstStyle/>
                    <a:p>
                      <a:pPr algn="ctr" fontAlgn="ctr"/>
                      <a:r>
                        <a:rPr lang="en-US">
                          <a:effectLst/>
                        </a:rPr>
                        <a:t>SUM(PAYLOAD_MASS__KG_)</a:t>
                      </a:r>
                    </a:p>
                  </a:txBody>
                  <a:tcPr marL="60960" marR="60960" marT="30480" marB="30480" anchor="ctr"/>
                </a:tc>
                <a:extLst>
                  <a:ext uri="{0D108BD9-81ED-4DB2-BD59-A6C34878D82A}">
                    <a16:rowId xmlns:a16="http://schemas.microsoft.com/office/drawing/2014/main" val="2526105887"/>
                  </a:ext>
                </a:extLst>
              </a:tr>
              <a:tr h="0">
                <a:tc>
                  <a:txBody>
                    <a:bodyPr/>
                    <a:lstStyle/>
                    <a:p>
                      <a:pPr algn="ctr"/>
                      <a:r>
                        <a:rPr lang="en-US" dirty="0">
                          <a:effectLst/>
                        </a:rPr>
                        <a:t>619967</a:t>
                      </a:r>
                    </a:p>
                  </a:txBody>
                  <a:tcPr marL="60960" marR="60960" marT="30480" marB="30480" anchor="ctr"/>
                </a:tc>
                <a:extLst>
                  <a:ext uri="{0D108BD9-81ED-4DB2-BD59-A6C34878D82A}">
                    <a16:rowId xmlns:a16="http://schemas.microsoft.com/office/drawing/2014/main" val="2257582746"/>
                  </a:ext>
                </a:extLst>
              </a:tr>
            </a:tbl>
          </a:graphicData>
        </a:graphic>
      </p:graphicFrame>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US" dirty="0"/>
              <a:t>%</a:t>
            </a:r>
            <a:r>
              <a:rPr lang="en-US" dirty="0" err="1"/>
              <a:t>sql</a:t>
            </a:r>
            <a:r>
              <a:rPr lang="en-US" dirty="0"/>
              <a:t> SELECT AVG(PAYLOAD_MASS__KG_) FROM SPACEXTABLE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graphicFrame>
        <p:nvGraphicFramePr>
          <p:cNvPr id="6" name="Tabla 5">
            <a:extLst>
              <a:ext uri="{FF2B5EF4-FFF2-40B4-BE49-F238E27FC236}">
                <a16:creationId xmlns:a16="http://schemas.microsoft.com/office/drawing/2014/main" id="{550A7D0A-1ACF-46C5-ACDD-B65A99E7813E}"/>
              </a:ext>
            </a:extLst>
          </p:cNvPr>
          <p:cNvGraphicFramePr>
            <a:graphicFrameLocks noGrp="1"/>
          </p:cNvGraphicFramePr>
          <p:nvPr>
            <p:extLst>
              <p:ext uri="{D42A27DB-BD31-4B8C-83A1-F6EECF244321}">
                <p14:modId xmlns:p14="http://schemas.microsoft.com/office/powerpoint/2010/main" val="2068376524"/>
              </p:ext>
            </p:extLst>
          </p:nvPr>
        </p:nvGraphicFramePr>
        <p:xfrm>
          <a:off x="838200" y="3666014"/>
          <a:ext cx="10515600" cy="670560"/>
        </p:xfrm>
        <a:graphic>
          <a:graphicData uri="http://schemas.openxmlformats.org/drawingml/2006/table">
            <a:tbl>
              <a:tblPr firstRow="1">
                <a:tableStyleId>{7DF18680-E054-41AD-8BC1-D1AEF772440D}</a:tableStyleId>
              </a:tblPr>
              <a:tblGrid>
                <a:gridCol w="10515600">
                  <a:extLst>
                    <a:ext uri="{9D8B030D-6E8A-4147-A177-3AD203B41FA5}">
                      <a16:colId xmlns:a16="http://schemas.microsoft.com/office/drawing/2014/main" val="563374141"/>
                    </a:ext>
                  </a:extLst>
                </a:gridCol>
              </a:tblGrid>
              <a:tr h="0">
                <a:tc>
                  <a:txBody>
                    <a:bodyPr/>
                    <a:lstStyle/>
                    <a:p>
                      <a:pPr algn="ctr" fontAlgn="ctr"/>
                      <a:r>
                        <a:rPr lang="en-US">
                          <a:effectLst/>
                        </a:rPr>
                        <a:t>AVG(PAYLOAD_MASS__KG_)</a:t>
                      </a:r>
                    </a:p>
                  </a:txBody>
                  <a:tcPr marL="60960" marR="60960" marT="30480" marB="30480" anchor="ctr"/>
                </a:tc>
                <a:extLst>
                  <a:ext uri="{0D108BD9-81ED-4DB2-BD59-A6C34878D82A}">
                    <a16:rowId xmlns:a16="http://schemas.microsoft.com/office/drawing/2014/main" val="2360136830"/>
                  </a:ext>
                </a:extLst>
              </a:tr>
              <a:tr h="0">
                <a:tc>
                  <a:txBody>
                    <a:bodyPr/>
                    <a:lstStyle/>
                    <a:p>
                      <a:pPr algn="ctr"/>
                      <a:r>
                        <a:rPr lang="en-US" dirty="0">
                          <a:effectLst/>
                        </a:rPr>
                        <a:t>6138.287128712871</a:t>
                      </a:r>
                    </a:p>
                  </a:txBody>
                  <a:tcPr marL="60960" marR="60960" marT="30480" marB="30480" anchor="ctr"/>
                </a:tc>
                <a:extLst>
                  <a:ext uri="{0D108BD9-81ED-4DB2-BD59-A6C34878D82A}">
                    <a16:rowId xmlns:a16="http://schemas.microsoft.com/office/drawing/2014/main" val="2656770705"/>
                  </a:ext>
                </a:extLst>
              </a:tr>
            </a:tbl>
          </a:graphicData>
        </a:graphic>
      </p:graphicFrame>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r>
              <a:rPr lang="en-US" dirty="0"/>
              <a:t>%</a:t>
            </a:r>
            <a:r>
              <a:rPr lang="en-US" dirty="0" err="1"/>
              <a:t>sql</a:t>
            </a:r>
            <a:r>
              <a:rPr lang="en-US" dirty="0"/>
              <a:t> SELECT MIN(Date) FROM SPACEXTABLE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graphicFrame>
        <p:nvGraphicFramePr>
          <p:cNvPr id="2" name="Tabla 1">
            <a:extLst>
              <a:ext uri="{FF2B5EF4-FFF2-40B4-BE49-F238E27FC236}">
                <a16:creationId xmlns:a16="http://schemas.microsoft.com/office/drawing/2014/main" id="{2BE4B0B0-4E50-4DBF-A9E2-C88043BAEDCC}"/>
              </a:ext>
            </a:extLst>
          </p:cNvPr>
          <p:cNvGraphicFramePr>
            <a:graphicFrameLocks noGrp="1"/>
          </p:cNvGraphicFramePr>
          <p:nvPr>
            <p:extLst>
              <p:ext uri="{D42A27DB-BD31-4B8C-83A1-F6EECF244321}">
                <p14:modId xmlns:p14="http://schemas.microsoft.com/office/powerpoint/2010/main" val="851913903"/>
              </p:ext>
            </p:extLst>
          </p:nvPr>
        </p:nvGraphicFramePr>
        <p:xfrm>
          <a:off x="838200" y="3666014"/>
          <a:ext cx="10515600" cy="670560"/>
        </p:xfrm>
        <a:graphic>
          <a:graphicData uri="http://schemas.openxmlformats.org/drawingml/2006/table">
            <a:tbl>
              <a:tblPr firstRow="1">
                <a:tableStyleId>{7DF18680-E054-41AD-8BC1-D1AEF772440D}</a:tableStyleId>
              </a:tblPr>
              <a:tblGrid>
                <a:gridCol w="10515600">
                  <a:extLst>
                    <a:ext uri="{9D8B030D-6E8A-4147-A177-3AD203B41FA5}">
                      <a16:colId xmlns:a16="http://schemas.microsoft.com/office/drawing/2014/main" val="4077999357"/>
                    </a:ext>
                  </a:extLst>
                </a:gridCol>
              </a:tblGrid>
              <a:tr h="0">
                <a:tc>
                  <a:txBody>
                    <a:bodyPr/>
                    <a:lstStyle/>
                    <a:p>
                      <a:pPr algn="ctr" fontAlgn="ctr"/>
                      <a:r>
                        <a:rPr lang="en-US">
                          <a:effectLst/>
                        </a:rPr>
                        <a:t>MIN(Date)</a:t>
                      </a:r>
                    </a:p>
                  </a:txBody>
                  <a:tcPr marL="60960" marR="60960" marT="30480" marB="30480" anchor="ctr"/>
                </a:tc>
                <a:extLst>
                  <a:ext uri="{0D108BD9-81ED-4DB2-BD59-A6C34878D82A}">
                    <a16:rowId xmlns:a16="http://schemas.microsoft.com/office/drawing/2014/main" val="2419185187"/>
                  </a:ext>
                </a:extLst>
              </a:tr>
              <a:tr h="0">
                <a:tc>
                  <a:txBody>
                    <a:bodyPr/>
                    <a:lstStyle/>
                    <a:p>
                      <a:pPr algn="ctr"/>
                      <a:r>
                        <a:rPr lang="en-US" dirty="0">
                          <a:effectLst/>
                        </a:rPr>
                        <a:t>2010-06-04</a:t>
                      </a:r>
                    </a:p>
                  </a:txBody>
                  <a:tcPr marL="60960" marR="60960" marT="30480" marB="30480" anchor="ctr"/>
                </a:tc>
                <a:extLst>
                  <a:ext uri="{0D108BD9-81ED-4DB2-BD59-A6C34878D82A}">
                    <a16:rowId xmlns:a16="http://schemas.microsoft.com/office/drawing/2014/main" val="3826539091"/>
                  </a:ext>
                </a:extLst>
              </a:tr>
            </a:tbl>
          </a:graphicData>
        </a:graphic>
      </p:graphicFrame>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r>
              <a:rPr lang="en-US" dirty="0"/>
              <a:t>%</a:t>
            </a:r>
            <a:r>
              <a:rPr lang="en-US" dirty="0" err="1"/>
              <a:t>sql</a:t>
            </a:r>
            <a:r>
              <a:rPr lang="en-US" dirty="0"/>
              <a:t> SELECT </a:t>
            </a:r>
            <a:r>
              <a:rPr lang="en-US" dirty="0" err="1"/>
              <a:t>Booster_Version</a:t>
            </a:r>
            <a:r>
              <a:rPr lang="en-US" dirty="0"/>
              <a:t> FROM SPACEXTABLE WHERE (PAYLOAD_MASS__KG_ &gt; 4000 AND PAYLOAD_MASS__KG_ &lt; 6000 AND </a:t>
            </a:r>
            <a:r>
              <a:rPr lang="en-US" dirty="0" err="1"/>
              <a:t>Landing_Outcome</a:t>
            </a:r>
            <a:r>
              <a:rPr lang="en-US" dirty="0"/>
              <a:t> = 'Success (drone ship)')</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2" name="Tabla 1">
            <a:extLst>
              <a:ext uri="{FF2B5EF4-FFF2-40B4-BE49-F238E27FC236}">
                <a16:creationId xmlns:a16="http://schemas.microsoft.com/office/drawing/2014/main" id="{BA2D009E-B64F-40A1-B525-571A619EB73E}"/>
              </a:ext>
            </a:extLst>
          </p:cNvPr>
          <p:cNvGraphicFramePr>
            <a:graphicFrameLocks noGrp="1"/>
          </p:cNvGraphicFramePr>
          <p:nvPr>
            <p:extLst>
              <p:ext uri="{D42A27DB-BD31-4B8C-83A1-F6EECF244321}">
                <p14:modId xmlns:p14="http://schemas.microsoft.com/office/powerpoint/2010/main" val="2734522260"/>
              </p:ext>
            </p:extLst>
          </p:nvPr>
        </p:nvGraphicFramePr>
        <p:xfrm>
          <a:off x="838200" y="3769231"/>
          <a:ext cx="10515600" cy="1676400"/>
        </p:xfrm>
        <a:graphic>
          <a:graphicData uri="http://schemas.openxmlformats.org/drawingml/2006/table">
            <a:tbl>
              <a:tblPr firstRow="1">
                <a:tableStyleId>{7DF18680-E054-41AD-8BC1-D1AEF772440D}</a:tableStyleId>
              </a:tblPr>
              <a:tblGrid>
                <a:gridCol w="10515600">
                  <a:extLst>
                    <a:ext uri="{9D8B030D-6E8A-4147-A177-3AD203B41FA5}">
                      <a16:colId xmlns:a16="http://schemas.microsoft.com/office/drawing/2014/main" val="3594831473"/>
                    </a:ext>
                  </a:extLst>
                </a:gridCol>
              </a:tblGrid>
              <a:tr h="0">
                <a:tc>
                  <a:txBody>
                    <a:bodyPr/>
                    <a:lstStyle/>
                    <a:p>
                      <a:pPr algn="ctr" fontAlgn="ctr"/>
                      <a:r>
                        <a:rPr lang="en-US">
                          <a:effectLst/>
                        </a:rPr>
                        <a:t>Booster_Version</a:t>
                      </a:r>
                    </a:p>
                  </a:txBody>
                  <a:tcPr marL="60960" marR="60960" marT="30480" marB="30480" anchor="ctr"/>
                </a:tc>
                <a:extLst>
                  <a:ext uri="{0D108BD9-81ED-4DB2-BD59-A6C34878D82A}">
                    <a16:rowId xmlns:a16="http://schemas.microsoft.com/office/drawing/2014/main" val="436781920"/>
                  </a:ext>
                </a:extLst>
              </a:tr>
              <a:tr h="0">
                <a:tc>
                  <a:txBody>
                    <a:bodyPr/>
                    <a:lstStyle/>
                    <a:p>
                      <a:pPr algn="ctr"/>
                      <a:r>
                        <a:rPr lang="en-US">
                          <a:effectLst/>
                        </a:rPr>
                        <a:t>F9 FT B1022</a:t>
                      </a:r>
                    </a:p>
                  </a:txBody>
                  <a:tcPr marL="60960" marR="60960" marT="30480" marB="30480" anchor="ctr"/>
                </a:tc>
                <a:extLst>
                  <a:ext uri="{0D108BD9-81ED-4DB2-BD59-A6C34878D82A}">
                    <a16:rowId xmlns:a16="http://schemas.microsoft.com/office/drawing/2014/main" val="229845785"/>
                  </a:ext>
                </a:extLst>
              </a:tr>
              <a:tr h="0">
                <a:tc>
                  <a:txBody>
                    <a:bodyPr/>
                    <a:lstStyle/>
                    <a:p>
                      <a:pPr algn="ctr"/>
                      <a:r>
                        <a:rPr lang="en-US" dirty="0">
                          <a:effectLst/>
                        </a:rPr>
                        <a:t>F9 FT B1026</a:t>
                      </a:r>
                    </a:p>
                  </a:txBody>
                  <a:tcPr marL="60960" marR="60960" marT="30480" marB="30480" anchor="ctr"/>
                </a:tc>
                <a:extLst>
                  <a:ext uri="{0D108BD9-81ED-4DB2-BD59-A6C34878D82A}">
                    <a16:rowId xmlns:a16="http://schemas.microsoft.com/office/drawing/2014/main" val="2444661194"/>
                  </a:ext>
                </a:extLst>
              </a:tr>
              <a:tr h="0">
                <a:tc>
                  <a:txBody>
                    <a:bodyPr/>
                    <a:lstStyle/>
                    <a:p>
                      <a:pPr algn="ctr"/>
                      <a:r>
                        <a:rPr lang="en-US">
                          <a:effectLst/>
                        </a:rPr>
                        <a:t>F9 FT B1021.2</a:t>
                      </a:r>
                    </a:p>
                  </a:txBody>
                  <a:tcPr marL="60960" marR="60960" marT="30480" marB="30480" anchor="ctr"/>
                </a:tc>
                <a:extLst>
                  <a:ext uri="{0D108BD9-81ED-4DB2-BD59-A6C34878D82A}">
                    <a16:rowId xmlns:a16="http://schemas.microsoft.com/office/drawing/2014/main" val="1000822534"/>
                  </a:ext>
                </a:extLst>
              </a:tr>
              <a:tr h="0">
                <a:tc>
                  <a:txBody>
                    <a:bodyPr/>
                    <a:lstStyle/>
                    <a:p>
                      <a:pPr algn="ctr"/>
                      <a:r>
                        <a:rPr lang="en-US" dirty="0">
                          <a:effectLst/>
                        </a:rPr>
                        <a:t>F9 FT B1031.2</a:t>
                      </a:r>
                    </a:p>
                  </a:txBody>
                  <a:tcPr marL="60960" marR="60960" marT="30480" marB="30480" anchor="ctr"/>
                </a:tc>
                <a:extLst>
                  <a:ext uri="{0D108BD9-81ED-4DB2-BD59-A6C34878D82A}">
                    <a16:rowId xmlns:a16="http://schemas.microsoft.com/office/drawing/2014/main" val="3044208149"/>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392597" y="1548952"/>
            <a:ext cx="5815971" cy="5039591"/>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b="1"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b="1" dirty="0">
                <a:solidFill>
                  <a:schemeClr val="accent3">
                    <a:lumMod val="25000"/>
                  </a:schemeClr>
                </a:solidFill>
                <a:latin typeface="Abadi" panose="020B0604020104020204" pitchFamily="34" charset="0"/>
              </a:rPr>
              <a:t>Data collection and wrangling.</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Data was collected on the Falcon 9 first-stage landings Using a RESTful API and web scraping. We converted the data into a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and then performed some data wrangling.</a:t>
            </a:r>
          </a:p>
          <a:p>
            <a:pPr>
              <a:lnSpc>
                <a:spcPct val="100000"/>
              </a:lnSpc>
              <a:spcBef>
                <a:spcPts val="1400"/>
              </a:spcBef>
            </a:pPr>
            <a:r>
              <a:rPr lang="en-US" sz="2200" b="1" dirty="0">
                <a:solidFill>
                  <a:schemeClr val="accent3">
                    <a:lumMod val="25000"/>
                  </a:schemeClr>
                </a:solidFill>
                <a:latin typeface="Abadi" panose="020B0604020104020204" pitchFamily="34" charset="0"/>
              </a:rPr>
              <a:t>Exploratory data analysis and data visualization </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EDA was used to determine which variables are most influential and a dashboard was built to analyze launch records interactively with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 An interactive map was created to analyze the launch site proximity with Folium.</a:t>
            </a:r>
          </a:p>
          <a:p>
            <a:pPr>
              <a:lnSpc>
                <a:spcPct val="100000"/>
              </a:lnSpc>
              <a:spcBef>
                <a:spcPts val="1400"/>
              </a:spcBef>
            </a:pPr>
            <a:r>
              <a:rPr lang="en-US" sz="2200" b="1" dirty="0">
                <a:solidFill>
                  <a:schemeClr val="accent3">
                    <a:lumMod val="25000"/>
                  </a:schemeClr>
                </a:solidFill>
                <a:latin typeface="Abadi" panose="020B0604020104020204" pitchFamily="34" charset="0"/>
              </a:rPr>
              <a:t>Machine Learning models and predictions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Rectángulo 1">
            <a:extLst>
              <a:ext uri="{FF2B5EF4-FFF2-40B4-BE49-F238E27FC236}">
                <a16:creationId xmlns:a16="http://schemas.microsoft.com/office/drawing/2014/main" id="{F024A2E6-08B3-4EEF-89E9-A13C715ADC47}"/>
              </a:ext>
            </a:extLst>
          </p:cNvPr>
          <p:cNvSpPr/>
          <p:nvPr/>
        </p:nvSpPr>
        <p:spPr>
          <a:xfrm>
            <a:off x="6504709" y="1548952"/>
            <a:ext cx="5372101" cy="4616648"/>
          </a:xfrm>
          <a:prstGeom prst="rect">
            <a:avLst/>
          </a:prstGeom>
        </p:spPr>
        <p:txBody>
          <a:bodyPr wrap="square">
            <a:spAutoFit/>
          </a:bodyPr>
          <a:lstStyle/>
          <a:p>
            <a:pPr marL="457200" indent="-457200">
              <a:lnSpc>
                <a:spcPct val="100000"/>
              </a:lnSpc>
              <a:spcBef>
                <a:spcPts val="1400"/>
              </a:spcBef>
              <a:buFont typeface="Arial" panose="020B0604020202020204" pitchFamily="34" charset="0"/>
              <a:buChar char="•"/>
            </a:pPr>
            <a:r>
              <a:rPr lang="en-US" sz="2400" b="1" dirty="0">
                <a:solidFill>
                  <a:schemeClr val="accent3">
                    <a:lumMod val="25000"/>
                  </a:schemeClr>
                </a:solidFill>
                <a:latin typeface="Abadi" panose="020B0604020104020204" pitchFamily="34" charset="0"/>
              </a:rPr>
              <a:t>Summary of all results</a:t>
            </a:r>
          </a:p>
          <a:p>
            <a:pPr lvl="1">
              <a:spcBef>
                <a:spcPts val="1400"/>
              </a:spcBef>
            </a:pPr>
            <a:r>
              <a:rPr lang="es-419" sz="1500" dirty="0">
                <a:solidFill>
                  <a:schemeClr val="accent3">
                    <a:lumMod val="25000"/>
                  </a:schemeClr>
                </a:solidFill>
                <a:latin typeface="Abadi" panose="020B0604020104020204" pitchFamily="34" charset="0"/>
              </a:rPr>
              <a:t>Variables </a:t>
            </a:r>
            <a:r>
              <a:rPr lang="es-419" sz="1500" dirty="0" err="1">
                <a:solidFill>
                  <a:schemeClr val="accent3">
                    <a:lumMod val="25000"/>
                  </a:schemeClr>
                </a:solidFill>
                <a:latin typeface="Abadi" panose="020B0604020104020204" pitchFamily="34" charset="0"/>
              </a:rPr>
              <a:t>that</a:t>
            </a:r>
            <a:r>
              <a:rPr lang="es-419" sz="1500" dirty="0">
                <a:solidFill>
                  <a:schemeClr val="accent3">
                    <a:lumMod val="25000"/>
                  </a:schemeClr>
                </a:solidFill>
                <a:latin typeface="Abadi" panose="020B0604020104020204" pitchFamily="34" charset="0"/>
              </a:rPr>
              <a:t> </a:t>
            </a:r>
            <a:r>
              <a:rPr lang="es-419" sz="1500" dirty="0" err="1">
                <a:solidFill>
                  <a:schemeClr val="accent3">
                    <a:lumMod val="25000"/>
                  </a:schemeClr>
                </a:solidFill>
                <a:latin typeface="Abadi" panose="020B0604020104020204" pitchFamily="34" charset="0"/>
              </a:rPr>
              <a:t>help</a:t>
            </a:r>
            <a:r>
              <a:rPr lang="es-419" sz="1500" dirty="0">
                <a:solidFill>
                  <a:schemeClr val="accent3">
                    <a:lumMod val="25000"/>
                  </a:schemeClr>
                </a:solidFill>
                <a:latin typeface="Abadi" panose="020B0604020104020204" pitchFamily="34" charset="0"/>
              </a:rPr>
              <a:t> </a:t>
            </a:r>
            <a:r>
              <a:rPr lang="es-419" sz="1500" dirty="0" err="1">
                <a:solidFill>
                  <a:schemeClr val="accent3">
                    <a:lumMod val="25000"/>
                  </a:schemeClr>
                </a:solidFill>
                <a:latin typeface="Abadi" panose="020B0604020104020204" pitchFamily="34" charset="0"/>
              </a:rPr>
              <a:t>to</a:t>
            </a:r>
            <a:r>
              <a:rPr lang="es-419" sz="1500" dirty="0">
                <a:solidFill>
                  <a:schemeClr val="accent3">
                    <a:lumMod val="25000"/>
                  </a:schemeClr>
                </a:solidFill>
                <a:latin typeface="Abadi" panose="020B0604020104020204" pitchFamily="34" charset="0"/>
              </a:rPr>
              <a:t> </a:t>
            </a:r>
            <a:r>
              <a:rPr lang="es-419" sz="1500" dirty="0" err="1">
                <a:solidFill>
                  <a:schemeClr val="accent3">
                    <a:lumMod val="25000"/>
                  </a:schemeClr>
                </a:solidFill>
                <a:latin typeface="Abadi" panose="020B0604020104020204" pitchFamily="34" charset="0"/>
              </a:rPr>
              <a:t>predict</a:t>
            </a:r>
            <a:r>
              <a:rPr lang="es-419" sz="1500" dirty="0">
                <a:solidFill>
                  <a:schemeClr val="accent3">
                    <a:lumMod val="25000"/>
                  </a:schemeClr>
                </a:solidFill>
                <a:latin typeface="Abadi" panose="020B0604020104020204" pitchFamily="34" charset="0"/>
              </a:rPr>
              <a:t> </a:t>
            </a:r>
            <a:r>
              <a:rPr lang="es-419" sz="1500" dirty="0" err="1">
                <a:solidFill>
                  <a:schemeClr val="accent3">
                    <a:lumMod val="25000"/>
                  </a:schemeClr>
                </a:solidFill>
                <a:latin typeface="Abadi" panose="020B0604020104020204" pitchFamily="34" charset="0"/>
              </a:rPr>
              <a:t>the</a:t>
            </a:r>
            <a:r>
              <a:rPr lang="es-419" sz="1500" dirty="0">
                <a:solidFill>
                  <a:schemeClr val="accent3">
                    <a:lumMod val="25000"/>
                  </a:schemeClr>
                </a:solidFill>
                <a:latin typeface="Abadi" panose="020B0604020104020204" pitchFamily="34" charset="0"/>
              </a:rPr>
              <a:t> </a:t>
            </a:r>
            <a:r>
              <a:rPr lang="es-419" sz="1500" dirty="0" err="1">
                <a:solidFill>
                  <a:schemeClr val="accent3">
                    <a:lumMod val="25000"/>
                  </a:schemeClr>
                </a:solidFill>
                <a:latin typeface="Abadi" panose="020B0604020104020204" pitchFamily="34" charset="0"/>
              </a:rPr>
              <a:t>landing</a:t>
            </a:r>
            <a:r>
              <a:rPr lang="es-419" sz="1500" dirty="0">
                <a:solidFill>
                  <a:schemeClr val="accent3">
                    <a:lumMod val="25000"/>
                  </a:schemeClr>
                </a:solidFill>
                <a:latin typeface="Abadi" panose="020B0604020104020204" pitchFamily="34" charset="0"/>
              </a:rPr>
              <a:t>:</a:t>
            </a:r>
          </a:p>
          <a:p>
            <a:pPr lvl="1">
              <a:spcBef>
                <a:spcPts val="1400"/>
              </a:spcBef>
            </a:pPr>
            <a:r>
              <a:rPr lang="es-419" sz="1500" dirty="0" err="1">
                <a:solidFill>
                  <a:schemeClr val="accent3">
                    <a:lumMod val="25000"/>
                  </a:schemeClr>
                </a:solidFill>
                <a:latin typeface="Abadi" panose="020B0604020104020204" pitchFamily="34" charset="0"/>
              </a:rPr>
              <a:t>Booster</a:t>
            </a:r>
            <a:r>
              <a:rPr lang="es-419" sz="1500" dirty="0">
                <a:solidFill>
                  <a:schemeClr val="accent3">
                    <a:lumMod val="25000"/>
                  </a:schemeClr>
                </a:solidFill>
                <a:latin typeface="Abadi" panose="020B0604020104020204" pitchFamily="34" charset="0"/>
              </a:rPr>
              <a:t> </a:t>
            </a:r>
            <a:r>
              <a:rPr lang="es-419" sz="1500" dirty="0" err="1">
                <a:solidFill>
                  <a:schemeClr val="accent3">
                    <a:lumMod val="25000"/>
                  </a:schemeClr>
                </a:solidFill>
                <a:latin typeface="Abadi" panose="020B0604020104020204" pitchFamily="34" charset="0"/>
              </a:rPr>
              <a:t>Version</a:t>
            </a:r>
            <a:r>
              <a:rPr lang="es-419" sz="1500" dirty="0">
                <a:solidFill>
                  <a:schemeClr val="accent3">
                    <a:lumMod val="25000"/>
                  </a:schemeClr>
                </a:solidFill>
                <a:latin typeface="Abadi" panose="020B0604020104020204" pitchFamily="34" charset="0"/>
              </a:rPr>
              <a:t>, </a:t>
            </a:r>
            <a:r>
              <a:rPr lang="es-419" sz="1500" dirty="0" err="1">
                <a:solidFill>
                  <a:schemeClr val="accent3">
                    <a:lumMod val="25000"/>
                  </a:schemeClr>
                </a:solidFill>
                <a:latin typeface="Abadi" panose="020B0604020104020204" pitchFamily="34" charset="0"/>
              </a:rPr>
              <a:t>Payload</a:t>
            </a:r>
            <a:r>
              <a:rPr lang="es-419" sz="1500" dirty="0">
                <a:solidFill>
                  <a:schemeClr val="accent3">
                    <a:lumMod val="25000"/>
                  </a:schemeClr>
                </a:solidFill>
                <a:latin typeface="Abadi" panose="020B0604020104020204" pitchFamily="34" charset="0"/>
              </a:rPr>
              <a:t> </a:t>
            </a:r>
            <a:r>
              <a:rPr lang="es-419" sz="1500" dirty="0" err="1">
                <a:solidFill>
                  <a:schemeClr val="accent3">
                    <a:lumMod val="25000"/>
                  </a:schemeClr>
                </a:solidFill>
                <a:latin typeface="Abadi" panose="020B0604020104020204" pitchFamily="34" charset="0"/>
              </a:rPr>
              <a:t>Mass</a:t>
            </a:r>
            <a:r>
              <a:rPr lang="es-419" sz="1500" dirty="0">
                <a:solidFill>
                  <a:schemeClr val="accent3">
                    <a:lumMod val="25000"/>
                  </a:schemeClr>
                </a:solidFill>
                <a:latin typeface="Abadi" panose="020B0604020104020204" pitchFamily="34" charset="0"/>
              </a:rPr>
              <a:t>, </a:t>
            </a:r>
            <a:r>
              <a:rPr lang="es-419" sz="1500" dirty="0" err="1">
                <a:solidFill>
                  <a:schemeClr val="accent3">
                    <a:lumMod val="25000"/>
                  </a:schemeClr>
                </a:solidFill>
                <a:latin typeface="Abadi" panose="020B0604020104020204" pitchFamily="34" charset="0"/>
              </a:rPr>
              <a:t>Orbit</a:t>
            </a:r>
            <a:r>
              <a:rPr lang="es-419" sz="1500" dirty="0">
                <a:solidFill>
                  <a:schemeClr val="accent3">
                    <a:lumMod val="25000"/>
                  </a:schemeClr>
                </a:solidFill>
                <a:latin typeface="Abadi" panose="020B0604020104020204" pitchFamily="34" charset="0"/>
              </a:rPr>
              <a:t>, </a:t>
            </a:r>
            <a:r>
              <a:rPr lang="es-419" sz="1500" dirty="0" err="1">
                <a:solidFill>
                  <a:schemeClr val="accent3">
                    <a:lumMod val="25000"/>
                  </a:schemeClr>
                </a:solidFill>
                <a:latin typeface="Abadi" panose="020B0604020104020204" pitchFamily="34" charset="0"/>
              </a:rPr>
              <a:t>Launch</a:t>
            </a:r>
            <a:r>
              <a:rPr lang="es-419" sz="1500" dirty="0">
                <a:solidFill>
                  <a:schemeClr val="accent3">
                    <a:lumMod val="25000"/>
                  </a:schemeClr>
                </a:solidFill>
                <a:latin typeface="Abadi" panose="020B0604020104020204" pitchFamily="34" charset="0"/>
              </a:rPr>
              <a:t> </a:t>
            </a:r>
            <a:r>
              <a:rPr lang="es-419" sz="1500" dirty="0" err="1">
                <a:solidFill>
                  <a:schemeClr val="accent3">
                    <a:lumMod val="25000"/>
                  </a:schemeClr>
                </a:solidFill>
                <a:latin typeface="Abadi" panose="020B0604020104020204" pitchFamily="34" charset="0"/>
              </a:rPr>
              <a:t>Site</a:t>
            </a:r>
            <a:r>
              <a:rPr lang="es-419" sz="1500" dirty="0">
                <a:solidFill>
                  <a:schemeClr val="accent3">
                    <a:lumMod val="25000"/>
                  </a:schemeClr>
                </a:solidFill>
                <a:latin typeface="Abadi" panose="020B0604020104020204" pitchFamily="34" charset="0"/>
              </a:rPr>
              <a:t>, </a:t>
            </a:r>
            <a:r>
              <a:rPr lang="es-419" sz="1500" dirty="0" err="1">
                <a:solidFill>
                  <a:schemeClr val="accent3">
                    <a:lumMod val="25000"/>
                  </a:schemeClr>
                </a:solidFill>
                <a:latin typeface="Abadi" panose="020B0604020104020204" pitchFamily="34" charset="0"/>
              </a:rPr>
              <a:t>Outcome</a:t>
            </a:r>
            <a:r>
              <a:rPr lang="es-419" sz="1500" dirty="0">
                <a:solidFill>
                  <a:schemeClr val="accent3">
                    <a:lumMod val="25000"/>
                  </a:schemeClr>
                </a:solidFill>
                <a:latin typeface="Abadi" panose="020B0604020104020204" pitchFamily="34" charset="0"/>
              </a:rPr>
              <a:t>, </a:t>
            </a:r>
            <a:r>
              <a:rPr lang="es-419" sz="1500" dirty="0" err="1">
                <a:solidFill>
                  <a:schemeClr val="accent3">
                    <a:lumMod val="25000"/>
                  </a:schemeClr>
                </a:solidFill>
                <a:latin typeface="Abadi" panose="020B0604020104020204" pitchFamily="34" charset="0"/>
              </a:rPr>
              <a:t>Flights</a:t>
            </a:r>
            <a:r>
              <a:rPr lang="es-419" sz="1500" dirty="0">
                <a:solidFill>
                  <a:schemeClr val="accent3">
                    <a:lumMod val="25000"/>
                  </a:schemeClr>
                </a:solidFill>
                <a:latin typeface="Abadi" panose="020B0604020104020204" pitchFamily="34" charset="0"/>
              </a:rPr>
              <a:t>, </a:t>
            </a:r>
            <a:r>
              <a:rPr lang="es-419" sz="1500" dirty="0" err="1">
                <a:solidFill>
                  <a:schemeClr val="accent3">
                    <a:lumMod val="25000"/>
                  </a:schemeClr>
                </a:solidFill>
                <a:latin typeface="Abadi" panose="020B0604020104020204" pitchFamily="34" charset="0"/>
              </a:rPr>
              <a:t>Grid</a:t>
            </a:r>
            <a:r>
              <a:rPr lang="es-419" sz="1500" dirty="0">
                <a:solidFill>
                  <a:schemeClr val="accent3">
                    <a:lumMod val="25000"/>
                  </a:schemeClr>
                </a:solidFill>
                <a:latin typeface="Abadi" panose="020B0604020104020204" pitchFamily="34" charset="0"/>
              </a:rPr>
              <a:t> </a:t>
            </a:r>
            <a:r>
              <a:rPr lang="es-419" sz="1500" dirty="0" err="1">
                <a:solidFill>
                  <a:schemeClr val="accent3">
                    <a:lumMod val="25000"/>
                  </a:schemeClr>
                </a:solidFill>
                <a:latin typeface="Abadi" panose="020B0604020104020204" pitchFamily="34" charset="0"/>
              </a:rPr>
              <a:t>Fins</a:t>
            </a:r>
            <a:r>
              <a:rPr lang="es-419" sz="1500" dirty="0">
                <a:solidFill>
                  <a:schemeClr val="accent3">
                    <a:lumMod val="25000"/>
                  </a:schemeClr>
                </a:solidFill>
                <a:latin typeface="Abadi" panose="020B0604020104020204" pitchFamily="34" charset="0"/>
              </a:rPr>
              <a:t>, </a:t>
            </a:r>
            <a:r>
              <a:rPr lang="es-419" sz="1500" dirty="0" err="1">
                <a:solidFill>
                  <a:schemeClr val="accent3">
                    <a:lumMod val="25000"/>
                  </a:schemeClr>
                </a:solidFill>
                <a:latin typeface="Abadi" panose="020B0604020104020204" pitchFamily="34" charset="0"/>
              </a:rPr>
              <a:t>Reused</a:t>
            </a:r>
            <a:r>
              <a:rPr lang="es-419" sz="1500" dirty="0">
                <a:solidFill>
                  <a:schemeClr val="accent3">
                    <a:lumMod val="25000"/>
                  </a:schemeClr>
                </a:solidFill>
                <a:latin typeface="Abadi" panose="020B0604020104020204" pitchFamily="34" charset="0"/>
              </a:rPr>
              <a:t>, </a:t>
            </a:r>
            <a:r>
              <a:rPr lang="es-419" sz="1500" dirty="0" err="1">
                <a:solidFill>
                  <a:schemeClr val="accent3">
                    <a:lumMod val="25000"/>
                  </a:schemeClr>
                </a:solidFill>
                <a:latin typeface="Abadi" panose="020B0604020104020204" pitchFamily="34" charset="0"/>
              </a:rPr>
              <a:t>Legs</a:t>
            </a:r>
            <a:r>
              <a:rPr lang="es-419" sz="1500" dirty="0">
                <a:solidFill>
                  <a:schemeClr val="accent3">
                    <a:lumMod val="25000"/>
                  </a:schemeClr>
                </a:solidFill>
                <a:latin typeface="Abadi" panose="020B0604020104020204" pitchFamily="34" charset="0"/>
              </a:rPr>
              <a:t>, </a:t>
            </a:r>
            <a:r>
              <a:rPr lang="es-419" sz="1500" dirty="0" err="1">
                <a:solidFill>
                  <a:schemeClr val="accent3">
                    <a:lumMod val="25000"/>
                  </a:schemeClr>
                </a:solidFill>
                <a:latin typeface="Abadi" panose="020B0604020104020204" pitchFamily="34" charset="0"/>
              </a:rPr>
              <a:t>Landing</a:t>
            </a:r>
            <a:r>
              <a:rPr lang="es-419" sz="1500" dirty="0">
                <a:solidFill>
                  <a:schemeClr val="accent3">
                    <a:lumMod val="25000"/>
                  </a:schemeClr>
                </a:solidFill>
                <a:latin typeface="Abadi" panose="020B0604020104020204" pitchFamily="34" charset="0"/>
              </a:rPr>
              <a:t> </a:t>
            </a:r>
            <a:r>
              <a:rPr lang="es-419" sz="1500" dirty="0" err="1">
                <a:solidFill>
                  <a:schemeClr val="accent3">
                    <a:lumMod val="25000"/>
                  </a:schemeClr>
                </a:solidFill>
                <a:latin typeface="Abadi" panose="020B0604020104020204" pitchFamily="34" charset="0"/>
              </a:rPr>
              <a:t>Pad</a:t>
            </a:r>
            <a:r>
              <a:rPr lang="es-419" sz="1500" dirty="0">
                <a:solidFill>
                  <a:schemeClr val="accent3">
                    <a:lumMod val="25000"/>
                  </a:schemeClr>
                </a:solidFill>
                <a:latin typeface="Abadi" panose="020B0604020104020204" pitchFamily="34" charset="0"/>
              </a:rPr>
              <a:t>, Block, </a:t>
            </a:r>
            <a:r>
              <a:rPr lang="es-419" sz="1500" dirty="0" err="1">
                <a:solidFill>
                  <a:schemeClr val="accent3">
                    <a:lumMod val="25000"/>
                  </a:schemeClr>
                </a:solidFill>
                <a:latin typeface="Abadi" panose="020B0604020104020204" pitchFamily="34" charset="0"/>
              </a:rPr>
              <a:t>Reused</a:t>
            </a:r>
            <a:r>
              <a:rPr lang="es-419" sz="1500" dirty="0">
                <a:solidFill>
                  <a:schemeClr val="accent3">
                    <a:lumMod val="25000"/>
                  </a:schemeClr>
                </a:solidFill>
                <a:latin typeface="Abadi" panose="020B0604020104020204" pitchFamily="34" charset="0"/>
              </a:rPr>
              <a:t> </a:t>
            </a:r>
            <a:r>
              <a:rPr lang="es-419" sz="1500" dirty="0" err="1">
                <a:solidFill>
                  <a:schemeClr val="accent3">
                    <a:lumMod val="25000"/>
                  </a:schemeClr>
                </a:solidFill>
                <a:latin typeface="Abadi" panose="020B0604020104020204" pitchFamily="34" charset="0"/>
              </a:rPr>
              <a:t>Count</a:t>
            </a:r>
            <a:r>
              <a:rPr lang="es-419" sz="1500" dirty="0">
                <a:solidFill>
                  <a:schemeClr val="accent3">
                    <a:lumMod val="25000"/>
                  </a:schemeClr>
                </a:solidFill>
                <a:latin typeface="Abadi" panose="020B0604020104020204" pitchFamily="34" charset="0"/>
              </a:rPr>
              <a:t>, Serial, </a:t>
            </a:r>
            <a:r>
              <a:rPr lang="es-419" sz="1500" dirty="0" err="1">
                <a:solidFill>
                  <a:schemeClr val="accent3">
                    <a:lumMod val="25000"/>
                  </a:schemeClr>
                </a:solidFill>
                <a:latin typeface="Abadi" panose="020B0604020104020204" pitchFamily="34" charset="0"/>
              </a:rPr>
              <a:t>Longitude</a:t>
            </a:r>
            <a:r>
              <a:rPr lang="es-419" sz="1500" dirty="0">
                <a:solidFill>
                  <a:schemeClr val="accent3">
                    <a:lumMod val="25000"/>
                  </a:schemeClr>
                </a:solidFill>
                <a:latin typeface="Abadi" panose="020B0604020104020204" pitchFamily="34" charset="0"/>
              </a:rPr>
              <a:t>, </a:t>
            </a:r>
            <a:r>
              <a:rPr lang="es-419" sz="1500" dirty="0" err="1">
                <a:solidFill>
                  <a:schemeClr val="accent3">
                    <a:lumMod val="25000"/>
                  </a:schemeClr>
                </a:solidFill>
                <a:latin typeface="Abadi" panose="020B0604020104020204" pitchFamily="34" charset="0"/>
              </a:rPr>
              <a:t>Latitude</a:t>
            </a:r>
            <a:r>
              <a:rPr lang="es-419" sz="1500" dirty="0">
                <a:solidFill>
                  <a:schemeClr val="accent3">
                    <a:lumMod val="25000"/>
                  </a:schemeClr>
                </a:solidFill>
                <a:latin typeface="Abadi" panose="020B0604020104020204" pitchFamily="34" charset="0"/>
              </a:rPr>
              <a:t>.</a:t>
            </a:r>
          </a:p>
          <a:p>
            <a:pPr>
              <a:lnSpc>
                <a:spcPct val="100000"/>
              </a:lnSpc>
              <a:spcBef>
                <a:spcPts val="1400"/>
              </a:spcBef>
            </a:pPr>
            <a:r>
              <a:rPr lang="es-419" sz="1500" dirty="0">
                <a:solidFill>
                  <a:schemeClr val="accent3">
                    <a:lumMod val="25000"/>
                  </a:schemeClr>
                </a:solidFill>
                <a:latin typeface="Abadi" panose="020B0604020104020204" pitchFamily="34" charset="0"/>
              </a:rPr>
              <a:t>Machine </a:t>
            </a:r>
            <a:r>
              <a:rPr lang="es-419" sz="1500" dirty="0" err="1">
                <a:solidFill>
                  <a:schemeClr val="accent3">
                    <a:lumMod val="25000"/>
                  </a:schemeClr>
                </a:solidFill>
                <a:latin typeface="Abadi" panose="020B0604020104020204" pitchFamily="34" charset="0"/>
              </a:rPr>
              <a:t>learning</a:t>
            </a:r>
            <a:r>
              <a:rPr lang="es-419" sz="1500" dirty="0">
                <a:solidFill>
                  <a:schemeClr val="accent3">
                    <a:lumMod val="25000"/>
                  </a:schemeClr>
                </a:solidFill>
                <a:latin typeface="Abadi" panose="020B0604020104020204" pitchFamily="34" charset="0"/>
              </a:rPr>
              <a:t> </a:t>
            </a:r>
            <a:r>
              <a:rPr lang="es-419" sz="1500" dirty="0" err="1">
                <a:solidFill>
                  <a:schemeClr val="accent3">
                    <a:lumMod val="25000"/>
                  </a:schemeClr>
                </a:solidFill>
                <a:latin typeface="Abadi" panose="020B0604020104020204" pitchFamily="34" charset="0"/>
              </a:rPr>
              <a:t>models</a:t>
            </a:r>
            <a:r>
              <a:rPr lang="es-419" sz="1500" dirty="0">
                <a:solidFill>
                  <a:schemeClr val="accent3">
                    <a:lumMod val="25000"/>
                  </a:schemeClr>
                </a:solidFill>
                <a:latin typeface="Abadi" panose="020B0604020104020204" pitchFamily="34" charset="0"/>
              </a:rPr>
              <a:t> </a:t>
            </a:r>
            <a:r>
              <a:rPr lang="es-419" sz="1500" dirty="0" err="1">
                <a:solidFill>
                  <a:schemeClr val="accent3">
                    <a:lumMod val="25000"/>
                  </a:schemeClr>
                </a:solidFill>
                <a:latin typeface="Abadi" panose="020B0604020104020204" pitchFamily="34" charset="0"/>
              </a:rPr>
              <a:t>resutls</a:t>
            </a:r>
            <a:r>
              <a:rPr lang="es-419" sz="1500" dirty="0">
                <a:solidFill>
                  <a:schemeClr val="accent3">
                    <a:lumMod val="25000"/>
                  </a:schemeClr>
                </a:solidFill>
                <a:latin typeface="Abadi" panose="020B0604020104020204" pitchFamily="34" charset="0"/>
              </a:rPr>
              <a:t>:</a:t>
            </a:r>
          </a:p>
          <a:p>
            <a:pPr>
              <a:lnSpc>
                <a:spcPct val="100000"/>
              </a:lnSpc>
              <a:spcBef>
                <a:spcPts val="1400"/>
              </a:spcBef>
            </a:pPr>
            <a:endParaRPr lang="es-419" sz="1500" dirty="0">
              <a:solidFill>
                <a:schemeClr val="accent3">
                  <a:lumMod val="25000"/>
                </a:schemeClr>
              </a:solidFill>
              <a:latin typeface="Abadi" panose="020B0604020104020204" pitchFamily="34" charset="0"/>
            </a:endParaRPr>
          </a:p>
          <a:p>
            <a:pPr>
              <a:lnSpc>
                <a:spcPct val="100000"/>
              </a:lnSpc>
              <a:spcBef>
                <a:spcPts val="1400"/>
              </a:spcBef>
            </a:pPr>
            <a:endParaRPr lang="es-419" sz="1500" dirty="0">
              <a:solidFill>
                <a:schemeClr val="accent3">
                  <a:lumMod val="25000"/>
                </a:schemeClr>
              </a:solidFill>
              <a:latin typeface="Abadi" panose="020B0604020104020204" pitchFamily="34" charset="0"/>
            </a:endParaRPr>
          </a:p>
          <a:p>
            <a:pPr>
              <a:lnSpc>
                <a:spcPct val="100000"/>
              </a:lnSpc>
              <a:spcBef>
                <a:spcPts val="1400"/>
              </a:spcBef>
            </a:pPr>
            <a:endParaRPr lang="es-419" sz="1500" dirty="0">
              <a:solidFill>
                <a:schemeClr val="accent3">
                  <a:lumMod val="25000"/>
                </a:schemeClr>
              </a:solidFill>
              <a:latin typeface="Abadi" panose="020B0604020104020204" pitchFamily="34" charset="0"/>
            </a:endParaRPr>
          </a:p>
          <a:p>
            <a:pPr>
              <a:lnSpc>
                <a:spcPct val="100000"/>
              </a:lnSpc>
              <a:spcBef>
                <a:spcPts val="1400"/>
              </a:spcBef>
            </a:pPr>
            <a:endParaRPr lang="es-419" sz="1500" dirty="0">
              <a:solidFill>
                <a:schemeClr val="accent3">
                  <a:lumMod val="25000"/>
                </a:schemeClr>
              </a:solidFill>
              <a:latin typeface="Abadi" panose="020B0604020104020204" pitchFamily="34" charset="0"/>
            </a:endParaRPr>
          </a:p>
          <a:p>
            <a:pPr>
              <a:lnSpc>
                <a:spcPct val="100000"/>
              </a:lnSpc>
              <a:spcBef>
                <a:spcPts val="1400"/>
              </a:spcBef>
            </a:pPr>
            <a:endParaRPr lang="es-419" sz="1500" dirty="0">
              <a:solidFill>
                <a:schemeClr val="accent3">
                  <a:lumMod val="25000"/>
                </a:schemeClr>
              </a:solidFill>
              <a:latin typeface="Abadi" panose="020B0604020104020204" pitchFamily="34" charset="0"/>
            </a:endParaRPr>
          </a:p>
          <a:p>
            <a:pPr>
              <a:lnSpc>
                <a:spcPct val="100000"/>
              </a:lnSpc>
              <a:spcBef>
                <a:spcPts val="1400"/>
              </a:spcBef>
            </a:pPr>
            <a:endParaRPr lang="es-419" sz="1500" dirty="0">
              <a:solidFill>
                <a:schemeClr val="accent3">
                  <a:lumMod val="25000"/>
                </a:schemeClr>
              </a:solidFill>
              <a:latin typeface="Abadi" panose="020B0604020104020204" pitchFamily="34" charset="0"/>
            </a:endParaRPr>
          </a:p>
        </p:txBody>
      </p:sp>
      <p:graphicFrame>
        <p:nvGraphicFramePr>
          <p:cNvPr id="7" name="Tabla 6">
            <a:extLst>
              <a:ext uri="{FF2B5EF4-FFF2-40B4-BE49-F238E27FC236}">
                <a16:creationId xmlns:a16="http://schemas.microsoft.com/office/drawing/2014/main" id="{22BEB8AF-A020-4F94-B953-6EA22D697407}"/>
              </a:ext>
            </a:extLst>
          </p:cNvPr>
          <p:cNvGraphicFramePr>
            <a:graphicFrameLocks noGrp="1"/>
          </p:cNvGraphicFramePr>
          <p:nvPr>
            <p:extLst>
              <p:ext uri="{D42A27DB-BD31-4B8C-83A1-F6EECF244321}">
                <p14:modId xmlns:p14="http://schemas.microsoft.com/office/powerpoint/2010/main" val="231699482"/>
              </p:ext>
            </p:extLst>
          </p:nvPr>
        </p:nvGraphicFramePr>
        <p:xfrm>
          <a:off x="6494318" y="3852560"/>
          <a:ext cx="4384964" cy="2443845"/>
        </p:xfrm>
        <a:graphic>
          <a:graphicData uri="http://schemas.openxmlformats.org/drawingml/2006/table">
            <a:tbl>
              <a:tblPr firstRow="1">
                <a:tableStyleId>{3B4B98B0-60AC-42C2-AFA5-B58CD77FA1E5}</a:tableStyleId>
              </a:tblPr>
              <a:tblGrid>
                <a:gridCol w="1071837">
                  <a:extLst>
                    <a:ext uri="{9D8B030D-6E8A-4147-A177-3AD203B41FA5}">
                      <a16:colId xmlns:a16="http://schemas.microsoft.com/office/drawing/2014/main" val="2784179025"/>
                    </a:ext>
                  </a:extLst>
                </a:gridCol>
                <a:gridCol w="1494718">
                  <a:extLst>
                    <a:ext uri="{9D8B030D-6E8A-4147-A177-3AD203B41FA5}">
                      <a16:colId xmlns:a16="http://schemas.microsoft.com/office/drawing/2014/main" val="1524240155"/>
                    </a:ext>
                  </a:extLst>
                </a:gridCol>
                <a:gridCol w="1818409">
                  <a:extLst>
                    <a:ext uri="{9D8B030D-6E8A-4147-A177-3AD203B41FA5}">
                      <a16:colId xmlns:a16="http://schemas.microsoft.com/office/drawing/2014/main" val="997652438"/>
                    </a:ext>
                  </a:extLst>
                </a:gridCol>
              </a:tblGrid>
              <a:tr h="763701">
                <a:tc>
                  <a:txBody>
                    <a:bodyPr/>
                    <a:lstStyle/>
                    <a:p>
                      <a:pPr algn="ctr" fontAlgn="ctr"/>
                      <a:r>
                        <a:rPr lang="en-US">
                          <a:effectLst/>
                        </a:rPr>
                        <a:t>Method</a:t>
                      </a:r>
                    </a:p>
                  </a:txBody>
                  <a:tcPr marL="60960" marR="60960" marT="30480" marB="30480" anchor="ctr"/>
                </a:tc>
                <a:tc>
                  <a:txBody>
                    <a:bodyPr/>
                    <a:lstStyle/>
                    <a:p>
                      <a:pPr algn="ctr" fontAlgn="ctr"/>
                      <a:r>
                        <a:rPr lang="en-US" dirty="0">
                          <a:effectLst/>
                        </a:rPr>
                        <a:t>Score</a:t>
                      </a:r>
                    </a:p>
                  </a:txBody>
                  <a:tcPr marL="60960" marR="60960" marT="30480" marB="30480" anchor="ctr"/>
                </a:tc>
                <a:tc>
                  <a:txBody>
                    <a:bodyPr/>
                    <a:lstStyle/>
                    <a:p>
                      <a:pPr algn="ctr" fontAlgn="ctr"/>
                      <a:r>
                        <a:rPr lang="en-US" dirty="0">
                          <a:effectLst/>
                        </a:rPr>
                        <a:t>Accuracy</a:t>
                      </a:r>
                    </a:p>
                  </a:txBody>
                  <a:tcPr marL="60960" marR="60960" marT="30480" marB="30480" anchor="ctr"/>
                </a:tc>
                <a:extLst>
                  <a:ext uri="{0D108BD9-81ED-4DB2-BD59-A6C34878D82A}">
                    <a16:rowId xmlns:a16="http://schemas.microsoft.com/office/drawing/2014/main" val="2211672278"/>
                  </a:ext>
                </a:extLst>
              </a:tr>
              <a:tr h="420036">
                <a:tc>
                  <a:txBody>
                    <a:bodyPr/>
                    <a:lstStyle/>
                    <a:p>
                      <a:pPr algn="ctr"/>
                      <a:r>
                        <a:rPr lang="en-US">
                          <a:effectLst/>
                        </a:rPr>
                        <a:t>logreg_cv</a:t>
                      </a:r>
                    </a:p>
                  </a:txBody>
                  <a:tcPr marL="60960" marR="60960" marT="30480" marB="30480" anchor="ctr"/>
                </a:tc>
                <a:tc>
                  <a:txBody>
                    <a:bodyPr/>
                    <a:lstStyle/>
                    <a:p>
                      <a:pPr algn="ctr"/>
                      <a:r>
                        <a:rPr lang="en-US">
                          <a:effectLst/>
                        </a:rPr>
                        <a:t>0.944444</a:t>
                      </a:r>
                    </a:p>
                  </a:txBody>
                  <a:tcPr marL="60960" marR="60960" marT="30480" marB="30480" anchor="ctr"/>
                </a:tc>
                <a:tc>
                  <a:txBody>
                    <a:bodyPr/>
                    <a:lstStyle/>
                    <a:p>
                      <a:pPr algn="ctr"/>
                      <a:r>
                        <a:rPr lang="en-US" dirty="0">
                          <a:effectLst/>
                        </a:rPr>
                        <a:t>0.822222</a:t>
                      </a:r>
                    </a:p>
                  </a:txBody>
                  <a:tcPr marL="60960" marR="60960" marT="30480" marB="30480" anchor="ctr"/>
                </a:tc>
                <a:extLst>
                  <a:ext uri="{0D108BD9-81ED-4DB2-BD59-A6C34878D82A}">
                    <a16:rowId xmlns:a16="http://schemas.microsoft.com/office/drawing/2014/main" val="3374572296"/>
                  </a:ext>
                </a:extLst>
              </a:tr>
              <a:tr h="420036">
                <a:tc>
                  <a:txBody>
                    <a:bodyPr/>
                    <a:lstStyle/>
                    <a:p>
                      <a:pPr algn="ctr"/>
                      <a:r>
                        <a:rPr lang="en-US" dirty="0" err="1">
                          <a:effectLst/>
                        </a:rPr>
                        <a:t>svm_cv</a:t>
                      </a:r>
                      <a:endParaRPr lang="en-US" dirty="0">
                        <a:effectLst/>
                      </a:endParaRPr>
                    </a:p>
                  </a:txBody>
                  <a:tcPr marL="60960" marR="60960" marT="30480" marB="30480" anchor="ctr"/>
                </a:tc>
                <a:tc>
                  <a:txBody>
                    <a:bodyPr/>
                    <a:lstStyle/>
                    <a:p>
                      <a:pPr algn="ctr"/>
                      <a:r>
                        <a:rPr lang="en-US">
                          <a:effectLst/>
                        </a:rPr>
                        <a:t>0.944444</a:t>
                      </a:r>
                    </a:p>
                  </a:txBody>
                  <a:tcPr marL="60960" marR="60960" marT="30480" marB="30480" anchor="ctr"/>
                </a:tc>
                <a:tc>
                  <a:txBody>
                    <a:bodyPr/>
                    <a:lstStyle/>
                    <a:p>
                      <a:pPr algn="ctr"/>
                      <a:r>
                        <a:rPr lang="en-US">
                          <a:effectLst/>
                        </a:rPr>
                        <a:t>0.822222</a:t>
                      </a:r>
                    </a:p>
                  </a:txBody>
                  <a:tcPr marL="60960" marR="60960" marT="30480" marB="30480" anchor="ctr"/>
                </a:tc>
                <a:extLst>
                  <a:ext uri="{0D108BD9-81ED-4DB2-BD59-A6C34878D82A}">
                    <a16:rowId xmlns:a16="http://schemas.microsoft.com/office/drawing/2014/main" val="1152646031"/>
                  </a:ext>
                </a:extLst>
              </a:tr>
              <a:tr h="420036">
                <a:tc>
                  <a:txBody>
                    <a:bodyPr/>
                    <a:lstStyle/>
                    <a:p>
                      <a:pPr algn="ctr"/>
                      <a:r>
                        <a:rPr lang="en-US" dirty="0" err="1">
                          <a:effectLst/>
                        </a:rPr>
                        <a:t>tree_cv</a:t>
                      </a:r>
                      <a:endParaRPr lang="en-US" dirty="0">
                        <a:effectLst/>
                      </a:endParaRPr>
                    </a:p>
                  </a:txBody>
                  <a:tcPr marL="60960" marR="60960" marT="30480" marB="30480" anchor="ctr"/>
                </a:tc>
                <a:tc>
                  <a:txBody>
                    <a:bodyPr/>
                    <a:lstStyle/>
                    <a:p>
                      <a:pPr algn="ctr"/>
                      <a:r>
                        <a:rPr lang="en-US">
                          <a:effectLst/>
                        </a:rPr>
                        <a:t>0.833333</a:t>
                      </a:r>
                    </a:p>
                  </a:txBody>
                  <a:tcPr marL="60960" marR="60960" marT="30480" marB="30480" anchor="ctr"/>
                </a:tc>
                <a:tc>
                  <a:txBody>
                    <a:bodyPr/>
                    <a:lstStyle/>
                    <a:p>
                      <a:pPr algn="ctr"/>
                      <a:r>
                        <a:rPr lang="en-US">
                          <a:effectLst/>
                        </a:rPr>
                        <a:t>0.877778</a:t>
                      </a:r>
                    </a:p>
                  </a:txBody>
                  <a:tcPr marL="60960" marR="60960" marT="30480" marB="30480" anchor="ctr"/>
                </a:tc>
                <a:extLst>
                  <a:ext uri="{0D108BD9-81ED-4DB2-BD59-A6C34878D82A}">
                    <a16:rowId xmlns:a16="http://schemas.microsoft.com/office/drawing/2014/main" val="2241265315"/>
                  </a:ext>
                </a:extLst>
              </a:tr>
              <a:tr h="420036">
                <a:tc>
                  <a:txBody>
                    <a:bodyPr/>
                    <a:lstStyle/>
                    <a:p>
                      <a:pPr algn="ctr"/>
                      <a:r>
                        <a:rPr lang="en-US" dirty="0" err="1">
                          <a:effectLst/>
                        </a:rPr>
                        <a:t>knn_cv</a:t>
                      </a:r>
                      <a:endParaRPr lang="en-US" dirty="0">
                        <a:effectLst/>
                      </a:endParaRPr>
                    </a:p>
                  </a:txBody>
                  <a:tcPr marL="60960" marR="60960" marT="30480" marB="30480" anchor="ctr"/>
                </a:tc>
                <a:tc>
                  <a:txBody>
                    <a:bodyPr/>
                    <a:lstStyle/>
                    <a:p>
                      <a:pPr algn="ctr"/>
                      <a:r>
                        <a:rPr lang="en-US" dirty="0">
                          <a:effectLst/>
                        </a:rPr>
                        <a:t>0.944444</a:t>
                      </a:r>
                    </a:p>
                  </a:txBody>
                  <a:tcPr marL="60960" marR="60960" marT="30480" marB="30480" anchor="ctr"/>
                </a:tc>
                <a:tc>
                  <a:txBody>
                    <a:bodyPr/>
                    <a:lstStyle/>
                    <a:p>
                      <a:pPr algn="ctr"/>
                      <a:r>
                        <a:rPr lang="en-US" dirty="0">
                          <a:effectLst/>
                        </a:rPr>
                        <a:t>0.84444</a:t>
                      </a:r>
                    </a:p>
                  </a:txBody>
                  <a:tcPr marL="60960" marR="60960" marT="30480" marB="30480" anchor="ctr"/>
                </a:tc>
                <a:extLst>
                  <a:ext uri="{0D108BD9-81ED-4DB2-BD59-A6C34878D82A}">
                    <a16:rowId xmlns:a16="http://schemas.microsoft.com/office/drawing/2014/main" val="2462277364"/>
                  </a:ext>
                </a:extLst>
              </a:tr>
            </a:tbl>
          </a:graphicData>
        </a:graphic>
      </p:graphicFrame>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US" dirty="0"/>
              <a:t>%</a:t>
            </a:r>
            <a:r>
              <a:rPr lang="en-US" dirty="0" err="1"/>
              <a:t>sql</a:t>
            </a:r>
            <a:r>
              <a:rPr lang="en-US" dirty="0"/>
              <a:t> SELECT COUNT(*) FROM SPACEXTABLE WHERE SUBSTRING(</a:t>
            </a:r>
            <a:r>
              <a:rPr lang="en-US" dirty="0" err="1"/>
              <a:t>Landing_Outcome</a:t>
            </a:r>
            <a:r>
              <a:rPr lang="en-US" dirty="0"/>
              <a:t>, 1, 7) = 'Success'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2" name="Tabla 1">
            <a:extLst>
              <a:ext uri="{FF2B5EF4-FFF2-40B4-BE49-F238E27FC236}">
                <a16:creationId xmlns:a16="http://schemas.microsoft.com/office/drawing/2014/main" id="{EA89E573-038C-4C18-A9CA-AF78C2BD12DB}"/>
              </a:ext>
            </a:extLst>
          </p:cNvPr>
          <p:cNvGraphicFramePr>
            <a:graphicFrameLocks noGrp="1"/>
          </p:cNvGraphicFramePr>
          <p:nvPr>
            <p:extLst>
              <p:ext uri="{D42A27DB-BD31-4B8C-83A1-F6EECF244321}">
                <p14:modId xmlns:p14="http://schemas.microsoft.com/office/powerpoint/2010/main" val="3243573637"/>
              </p:ext>
            </p:extLst>
          </p:nvPr>
        </p:nvGraphicFramePr>
        <p:xfrm>
          <a:off x="838200" y="3666014"/>
          <a:ext cx="10515600" cy="670560"/>
        </p:xfrm>
        <a:graphic>
          <a:graphicData uri="http://schemas.openxmlformats.org/drawingml/2006/table">
            <a:tbl>
              <a:tblPr firstRow="1">
                <a:tableStyleId>{7DF18680-E054-41AD-8BC1-D1AEF772440D}</a:tableStyleId>
              </a:tblPr>
              <a:tblGrid>
                <a:gridCol w="10515600">
                  <a:extLst>
                    <a:ext uri="{9D8B030D-6E8A-4147-A177-3AD203B41FA5}">
                      <a16:colId xmlns:a16="http://schemas.microsoft.com/office/drawing/2014/main" val="3668490321"/>
                    </a:ext>
                  </a:extLst>
                </a:gridCol>
              </a:tblGrid>
              <a:tr h="0">
                <a:tc>
                  <a:txBody>
                    <a:bodyPr/>
                    <a:lstStyle/>
                    <a:p>
                      <a:pPr algn="ctr" fontAlgn="ctr"/>
                      <a:r>
                        <a:rPr lang="en-US">
                          <a:effectLst/>
                        </a:rPr>
                        <a:t>COUNT(*)</a:t>
                      </a:r>
                    </a:p>
                  </a:txBody>
                  <a:tcPr marL="60960" marR="60960" marT="30480" marB="30480" anchor="ctr"/>
                </a:tc>
                <a:extLst>
                  <a:ext uri="{0D108BD9-81ED-4DB2-BD59-A6C34878D82A}">
                    <a16:rowId xmlns:a16="http://schemas.microsoft.com/office/drawing/2014/main" val="1044728335"/>
                  </a:ext>
                </a:extLst>
              </a:tr>
              <a:tr h="0">
                <a:tc>
                  <a:txBody>
                    <a:bodyPr/>
                    <a:lstStyle/>
                    <a:p>
                      <a:pPr algn="ctr"/>
                      <a:r>
                        <a:rPr lang="en-US" dirty="0">
                          <a:effectLst/>
                        </a:rPr>
                        <a:t>61</a:t>
                      </a:r>
                    </a:p>
                  </a:txBody>
                  <a:tcPr marL="60960" marR="60960" marT="30480" marB="30480" anchor="ctr"/>
                </a:tc>
                <a:extLst>
                  <a:ext uri="{0D108BD9-81ED-4DB2-BD59-A6C34878D82A}">
                    <a16:rowId xmlns:a16="http://schemas.microsoft.com/office/drawing/2014/main" val="2010160126"/>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217897" cy="4351338"/>
          </a:xfrm>
          <a:prstGeom prst="rect">
            <a:avLst/>
          </a:prstGeom>
        </p:spPr>
        <p:txBody>
          <a:bodyPr>
            <a:normAutofit/>
          </a:bodyPr>
          <a:lstStyle/>
          <a:p>
            <a:r>
              <a:rPr lang="en-US" dirty="0"/>
              <a:t>%</a:t>
            </a:r>
            <a:r>
              <a:rPr lang="en-US" dirty="0" err="1"/>
              <a:t>sql</a:t>
            </a:r>
            <a:r>
              <a:rPr lang="en-US" dirty="0"/>
              <a:t> SELECT </a:t>
            </a:r>
            <a:r>
              <a:rPr lang="en-US" dirty="0" err="1"/>
              <a:t>booster_version</a:t>
            </a:r>
            <a:r>
              <a:rPr lang="en-US" dirty="0"/>
              <a:t> FROM SPACEXTABLE WHERE PAYLOAD_MASS__KG_ = (SELECT MAX(PAYLOAD_MASS__KG_)FROM SPACEXTABLE)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2" name="Tabla 1">
            <a:extLst>
              <a:ext uri="{FF2B5EF4-FFF2-40B4-BE49-F238E27FC236}">
                <a16:creationId xmlns:a16="http://schemas.microsoft.com/office/drawing/2014/main" id="{D95A0B7F-B844-49CE-9766-2D75F0B14798}"/>
              </a:ext>
            </a:extLst>
          </p:cNvPr>
          <p:cNvGraphicFramePr>
            <a:graphicFrameLocks noGrp="1"/>
          </p:cNvGraphicFramePr>
          <p:nvPr>
            <p:extLst>
              <p:ext uri="{D42A27DB-BD31-4B8C-83A1-F6EECF244321}">
                <p14:modId xmlns:p14="http://schemas.microsoft.com/office/powerpoint/2010/main" val="4072421196"/>
              </p:ext>
            </p:extLst>
          </p:nvPr>
        </p:nvGraphicFramePr>
        <p:xfrm>
          <a:off x="7100888" y="1822637"/>
          <a:ext cx="4244103" cy="4357314"/>
        </p:xfrm>
        <a:graphic>
          <a:graphicData uri="http://schemas.openxmlformats.org/drawingml/2006/table">
            <a:tbl>
              <a:tblPr firstRow="1">
                <a:tableStyleId>{7DF18680-E054-41AD-8BC1-D1AEF772440D}</a:tableStyleId>
              </a:tblPr>
              <a:tblGrid>
                <a:gridCol w="4244103">
                  <a:extLst>
                    <a:ext uri="{9D8B030D-6E8A-4147-A177-3AD203B41FA5}">
                      <a16:colId xmlns:a16="http://schemas.microsoft.com/office/drawing/2014/main" val="1114118626"/>
                    </a:ext>
                  </a:extLst>
                </a:gridCol>
              </a:tblGrid>
              <a:tr h="334718">
                <a:tc>
                  <a:txBody>
                    <a:bodyPr/>
                    <a:lstStyle/>
                    <a:p>
                      <a:pPr algn="ctr" fontAlgn="ctr"/>
                      <a:r>
                        <a:rPr lang="en-US" sz="1800">
                          <a:effectLst/>
                        </a:rPr>
                        <a:t>Booster_Version</a:t>
                      </a:r>
                    </a:p>
                  </a:txBody>
                  <a:tcPr marL="60858" marR="60858" marT="30429" marB="30429" anchor="ctr"/>
                </a:tc>
                <a:extLst>
                  <a:ext uri="{0D108BD9-81ED-4DB2-BD59-A6C34878D82A}">
                    <a16:rowId xmlns:a16="http://schemas.microsoft.com/office/drawing/2014/main" val="309238704"/>
                  </a:ext>
                </a:extLst>
              </a:tr>
              <a:tr h="334718">
                <a:tc>
                  <a:txBody>
                    <a:bodyPr/>
                    <a:lstStyle/>
                    <a:p>
                      <a:pPr algn="ctr"/>
                      <a:r>
                        <a:rPr lang="en-US" sz="1800">
                          <a:effectLst/>
                        </a:rPr>
                        <a:t>F9 B5 B1048.4</a:t>
                      </a:r>
                    </a:p>
                  </a:txBody>
                  <a:tcPr marL="60858" marR="60858" marT="30429" marB="30429" anchor="ctr"/>
                </a:tc>
                <a:extLst>
                  <a:ext uri="{0D108BD9-81ED-4DB2-BD59-A6C34878D82A}">
                    <a16:rowId xmlns:a16="http://schemas.microsoft.com/office/drawing/2014/main" val="227548123"/>
                  </a:ext>
                </a:extLst>
              </a:tr>
              <a:tr h="334718">
                <a:tc>
                  <a:txBody>
                    <a:bodyPr/>
                    <a:lstStyle/>
                    <a:p>
                      <a:pPr algn="ctr"/>
                      <a:r>
                        <a:rPr lang="en-US" sz="1800">
                          <a:effectLst/>
                        </a:rPr>
                        <a:t>F9 B5 B1049.4</a:t>
                      </a:r>
                    </a:p>
                  </a:txBody>
                  <a:tcPr marL="60858" marR="60858" marT="30429" marB="30429" anchor="ctr"/>
                </a:tc>
                <a:extLst>
                  <a:ext uri="{0D108BD9-81ED-4DB2-BD59-A6C34878D82A}">
                    <a16:rowId xmlns:a16="http://schemas.microsoft.com/office/drawing/2014/main" val="72288583"/>
                  </a:ext>
                </a:extLst>
              </a:tr>
              <a:tr h="334718">
                <a:tc>
                  <a:txBody>
                    <a:bodyPr/>
                    <a:lstStyle/>
                    <a:p>
                      <a:pPr algn="ctr"/>
                      <a:r>
                        <a:rPr lang="en-US" sz="1800" dirty="0">
                          <a:effectLst/>
                        </a:rPr>
                        <a:t>F9 B5 B1051.3</a:t>
                      </a:r>
                    </a:p>
                  </a:txBody>
                  <a:tcPr marL="60858" marR="60858" marT="30429" marB="30429" anchor="ctr"/>
                </a:tc>
                <a:extLst>
                  <a:ext uri="{0D108BD9-81ED-4DB2-BD59-A6C34878D82A}">
                    <a16:rowId xmlns:a16="http://schemas.microsoft.com/office/drawing/2014/main" val="3511621418"/>
                  </a:ext>
                </a:extLst>
              </a:tr>
              <a:tr h="334718">
                <a:tc>
                  <a:txBody>
                    <a:bodyPr/>
                    <a:lstStyle/>
                    <a:p>
                      <a:pPr algn="ctr"/>
                      <a:r>
                        <a:rPr lang="en-US" sz="1800">
                          <a:effectLst/>
                        </a:rPr>
                        <a:t>F9 B5 B1056.4</a:t>
                      </a:r>
                    </a:p>
                  </a:txBody>
                  <a:tcPr marL="60858" marR="60858" marT="30429" marB="30429" anchor="ctr"/>
                </a:tc>
                <a:extLst>
                  <a:ext uri="{0D108BD9-81ED-4DB2-BD59-A6C34878D82A}">
                    <a16:rowId xmlns:a16="http://schemas.microsoft.com/office/drawing/2014/main" val="2385580637"/>
                  </a:ext>
                </a:extLst>
              </a:tr>
              <a:tr h="334718">
                <a:tc>
                  <a:txBody>
                    <a:bodyPr/>
                    <a:lstStyle/>
                    <a:p>
                      <a:pPr algn="ctr"/>
                      <a:r>
                        <a:rPr lang="en-US" sz="1800">
                          <a:effectLst/>
                        </a:rPr>
                        <a:t>F9 B5 B1048.5</a:t>
                      </a:r>
                    </a:p>
                  </a:txBody>
                  <a:tcPr marL="60858" marR="60858" marT="30429" marB="30429" anchor="ctr"/>
                </a:tc>
                <a:extLst>
                  <a:ext uri="{0D108BD9-81ED-4DB2-BD59-A6C34878D82A}">
                    <a16:rowId xmlns:a16="http://schemas.microsoft.com/office/drawing/2014/main" val="2393836854"/>
                  </a:ext>
                </a:extLst>
              </a:tr>
              <a:tr h="334718">
                <a:tc>
                  <a:txBody>
                    <a:bodyPr/>
                    <a:lstStyle/>
                    <a:p>
                      <a:pPr algn="ctr"/>
                      <a:r>
                        <a:rPr lang="en-US" sz="1800">
                          <a:effectLst/>
                        </a:rPr>
                        <a:t>F9 B5 B1051.4</a:t>
                      </a:r>
                    </a:p>
                  </a:txBody>
                  <a:tcPr marL="60858" marR="60858" marT="30429" marB="30429" anchor="ctr"/>
                </a:tc>
                <a:extLst>
                  <a:ext uri="{0D108BD9-81ED-4DB2-BD59-A6C34878D82A}">
                    <a16:rowId xmlns:a16="http://schemas.microsoft.com/office/drawing/2014/main" val="2013152252"/>
                  </a:ext>
                </a:extLst>
              </a:tr>
              <a:tr h="334718">
                <a:tc>
                  <a:txBody>
                    <a:bodyPr/>
                    <a:lstStyle/>
                    <a:p>
                      <a:pPr algn="ctr"/>
                      <a:r>
                        <a:rPr lang="en-US" sz="1800">
                          <a:effectLst/>
                        </a:rPr>
                        <a:t>F9 B5 B1049.5</a:t>
                      </a:r>
                    </a:p>
                  </a:txBody>
                  <a:tcPr marL="60858" marR="60858" marT="30429" marB="30429" anchor="ctr"/>
                </a:tc>
                <a:extLst>
                  <a:ext uri="{0D108BD9-81ED-4DB2-BD59-A6C34878D82A}">
                    <a16:rowId xmlns:a16="http://schemas.microsoft.com/office/drawing/2014/main" val="930568313"/>
                  </a:ext>
                </a:extLst>
              </a:tr>
              <a:tr h="334718">
                <a:tc>
                  <a:txBody>
                    <a:bodyPr/>
                    <a:lstStyle/>
                    <a:p>
                      <a:pPr algn="ctr"/>
                      <a:r>
                        <a:rPr lang="en-US" sz="1800">
                          <a:effectLst/>
                        </a:rPr>
                        <a:t>F9 B5 B1060.2</a:t>
                      </a:r>
                    </a:p>
                  </a:txBody>
                  <a:tcPr marL="60858" marR="60858" marT="30429" marB="30429" anchor="ctr"/>
                </a:tc>
                <a:extLst>
                  <a:ext uri="{0D108BD9-81ED-4DB2-BD59-A6C34878D82A}">
                    <a16:rowId xmlns:a16="http://schemas.microsoft.com/office/drawing/2014/main" val="4039594636"/>
                  </a:ext>
                </a:extLst>
              </a:tr>
              <a:tr h="334718">
                <a:tc>
                  <a:txBody>
                    <a:bodyPr/>
                    <a:lstStyle/>
                    <a:p>
                      <a:pPr algn="ctr"/>
                      <a:r>
                        <a:rPr lang="en-US" sz="1800">
                          <a:effectLst/>
                        </a:rPr>
                        <a:t>F9 B5 B1058.3</a:t>
                      </a:r>
                    </a:p>
                  </a:txBody>
                  <a:tcPr marL="60858" marR="60858" marT="30429" marB="30429" anchor="ctr"/>
                </a:tc>
                <a:extLst>
                  <a:ext uri="{0D108BD9-81ED-4DB2-BD59-A6C34878D82A}">
                    <a16:rowId xmlns:a16="http://schemas.microsoft.com/office/drawing/2014/main" val="1095028807"/>
                  </a:ext>
                </a:extLst>
              </a:tr>
              <a:tr h="334718">
                <a:tc>
                  <a:txBody>
                    <a:bodyPr/>
                    <a:lstStyle/>
                    <a:p>
                      <a:pPr algn="ctr"/>
                      <a:r>
                        <a:rPr lang="en-US" sz="1800">
                          <a:effectLst/>
                        </a:rPr>
                        <a:t>F9 B5 B1051.6</a:t>
                      </a:r>
                    </a:p>
                  </a:txBody>
                  <a:tcPr marL="60858" marR="60858" marT="30429" marB="30429" anchor="ctr"/>
                </a:tc>
                <a:extLst>
                  <a:ext uri="{0D108BD9-81ED-4DB2-BD59-A6C34878D82A}">
                    <a16:rowId xmlns:a16="http://schemas.microsoft.com/office/drawing/2014/main" val="3762475885"/>
                  </a:ext>
                </a:extLst>
              </a:tr>
              <a:tr h="334718">
                <a:tc>
                  <a:txBody>
                    <a:bodyPr/>
                    <a:lstStyle/>
                    <a:p>
                      <a:pPr algn="ctr"/>
                      <a:r>
                        <a:rPr lang="en-US" sz="1800">
                          <a:effectLst/>
                        </a:rPr>
                        <a:t>F9 B5 B1060.3</a:t>
                      </a:r>
                    </a:p>
                  </a:txBody>
                  <a:tcPr marL="60858" marR="60858" marT="30429" marB="30429" anchor="ctr"/>
                </a:tc>
                <a:extLst>
                  <a:ext uri="{0D108BD9-81ED-4DB2-BD59-A6C34878D82A}">
                    <a16:rowId xmlns:a16="http://schemas.microsoft.com/office/drawing/2014/main" val="2479166664"/>
                  </a:ext>
                </a:extLst>
              </a:tr>
              <a:tr h="334718">
                <a:tc>
                  <a:txBody>
                    <a:bodyPr/>
                    <a:lstStyle/>
                    <a:p>
                      <a:pPr algn="ctr"/>
                      <a:r>
                        <a:rPr lang="en-US" sz="1800" dirty="0">
                          <a:effectLst/>
                        </a:rPr>
                        <a:t>F9 B5 B1049.7</a:t>
                      </a:r>
                    </a:p>
                  </a:txBody>
                  <a:tcPr marL="60858" marR="60858" marT="30429" marB="30429" anchor="ctr"/>
                </a:tc>
                <a:extLst>
                  <a:ext uri="{0D108BD9-81ED-4DB2-BD59-A6C34878D82A}">
                    <a16:rowId xmlns:a16="http://schemas.microsoft.com/office/drawing/2014/main" val="2713765446"/>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202040" cy="4351338"/>
          </a:xfrm>
          <a:prstGeom prst="rect">
            <a:avLst/>
          </a:prstGeom>
        </p:spPr>
        <p:txBody>
          <a:bodyPr lIns="91440" tIns="45720" rIns="91440" bIns="45720" anchor="t">
            <a:normAutofit/>
          </a:bodyPr>
          <a:lstStyle/>
          <a:p>
            <a:r>
              <a:rPr lang="en-US" dirty="0"/>
              <a:t>%</a:t>
            </a:r>
            <a:r>
              <a:rPr lang="en-US" dirty="0" err="1"/>
              <a:t>sql</a:t>
            </a:r>
            <a:r>
              <a:rPr lang="en-US" dirty="0"/>
              <a:t> select * from SPACEXTABLE where </a:t>
            </a:r>
            <a:r>
              <a:rPr lang="en-US" dirty="0" err="1"/>
              <a:t>Landing_Outcome</a:t>
            </a:r>
            <a:r>
              <a:rPr lang="en-US" dirty="0"/>
              <a:t> not like 'Success%' and (DATE between '2015-01-01' and '2015-12-31') order by date desc </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2" name="Tabla 1">
            <a:extLst>
              <a:ext uri="{FF2B5EF4-FFF2-40B4-BE49-F238E27FC236}">
                <a16:creationId xmlns:a16="http://schemas.microsoft.com/office/drawing/2014/main" id="{7E5A4E9C-1423-4460-B2FE-47C428039AC5}"/>
              </a:ext>
            </a:extLst>
          </p:cNvPr>
          <p:cNvGraphicFramePr>
            <a:graphicFrameLocks noGrp="1"/>
          </p:cNvGraphicFramePr>
          <p:nvPr>
            <p:extLst>
              <p:ext uri="{D42A27DB-BD31-4B8C-83A1-F6EECF244321}">
                <p14:modId xmlns:p14="http://schemas.microsoft.com/office/powerpoint/2010/main" val="3642185203"/>
              </p:ext>
            </p:extLst>
          </p:nvPr>
        </p:nvGraphicFramePr>
        <p:xfrm>
          <a:off x="5427127" y="1731079"/>
          <a:ext cx="6281220" cy="4445884"/>
        </p:xfrm>
        <a:graphic>
          <a:graphicData uri="http://schemas.openxmlformats.org/drawingml/2006/table">
            <a:tbl>
              <a:tblPr firstRow="1">
                <a:tableStyleId>{7DF18680-E054-41AD-8BC1-D1AEF772440D}</a:tableStyleId>
              </a:tblPr>
              <a:tblGrid>
                <a:gridCol w="628122">
                  <a:extLst>
                    <a:ext uri="{9D8B030D-6E8A-4147-A177-3AD203B41FA5}">
                      <a16:colId xmlns:a16="http://schemas.microsoft.com/office/drawing/2014/main" val="2119995322"/>
                    </a:ext>
                  </a:extLst>
                </a:gridCol>
                <a:gridCol w="628122">
                  <a:extLst>
                    <a:ext uri="{9D8B030D-6E8A-4147-A177-3AD203B41FA5}">
                      <a16:colId xmlns:a16="http://schemas.microsoft.com/office/drawing/2014/main" val="422637656"/>
                    </a:ext>
                  </a:extLst>
                </a:gridCol>
                <a:gridCol w="628122">
                  <a:extLst>
                    <a:ext uri="{9D8B030D-6E8A-4147-A177-3AD203B41FA5}">
                      <a16:colId xmlns:a16="http://schemas.microsoft.com/office/drawing/2014/main" val="1318135248"/>
                    </a:ext>
                  </a:extLst>
                </a:gridCol>
                <a:gridCol w="628122">
                  <a:extLst>
                    <a:ext uri="{9D8B030D-6E8A-4147-A177-3AD203B41FA5}">
                      <a16:colId xmlns:a16="http://schemas.microsoft.com/office/drawing/2014/main" val="3702238736"/>
                    </a:ext>
                  </a:extLst>
                </a:gridCol>
                <a:gridCol w="628122">
                  <a:extLst>
                    <a:ext uri="{9D8B030D-6E8A-4147-A177-3AD203B41FA5}">
                      <a16:colId xmlns:a16="http://schemas.microsoft.com/office/drawing/2014/main" val="1397983526"/>
                    </a:ext>
                  </a:extLst>
                </a:gridCol>
                <a:gridCol w="628122">
                  <a:extLst>
                    <a:ext uri="{9D8B030D-6E8A-4147-A177-3AD203B41FA5}">
                      <a16:colId xmlns:a16="http://schemas.microsoft.com/office/drawing/2014/main" val="2649686948"/>
                    </a:ext>
                  </a:extLst>
                </a:gridCol>
                <a:gridCol w="628122">
                  <a:extLst>
                    <a:ext uri="{9D8B030D-6E8A-4147-A177-3AD203B41FA5}">
                      <a16:colId xmlns:a16="http://schemas.microsoft.com/office/drawing/2014/main" val="280799253"/>
                    </a:ext>
                  </a:extLst>
                </a:gridCol>
                <a:gridCol w="628122">
                  <a:extLst>
                    <a:ext uri="{9D8B030D-6E8A-4147-A177-3AD203B41FA5}">
                      <a16:colId xmlns:a16="http://schemas.microsoft.com/office/drawing/2014/main" val="2808856919"/>
                    </a:ext>
                  </a:extLst>
                </a:gridCol>
                <a:gridCol w="628122">
                  <a:extLst>
                    <a:ext uri="{9D8B030D-6E8A-4147-A177-3AD203B41FA5}">
                      <a16:colId xmlns:a16="http://schemas.microsoft.com/office/drawing/2014/main" val="2434767305"/>
                    </a:ext>
                  </a:extLst>
                </a:gridCol>
                <a:gridCol w="628122">
                  <a:extLst>
                    <a:ext uri="{9D8B030D-6E8A-4147-A177-3AD203B41FA5}">
                      <a16:colId xmlns:a16="http://schemas.microsoft.com/office/drawing/2014/main" val="193886698"/>
                    </a:ext>
                  </a:extLst>
                </a:gridCol>
              </a:tblGrid>
              <a:tr h="527987">
                <a:tc>
                  <a:txBody>
                    <a:bodyPr/>
                    <a:lstStyle/>
                    <a:p>
                      <a:pPr algn="ctr" fontAlgn="ctr"/>
                      <a:r>
                        <a:rPr lang="en-US" sz="1100">
                          <a:effectLst/>
                        </a:rPr>
                        <a:t>Date</a:t>
                      </a:r>
                    </a:p>
                  </a:txBody>
                  <a:tcPr marL="36413" marR="36413" marT="18206" marB="18206" anchor="ctr"/>
                </a:tc>
                <a:tc>
                  <a:txBody>
                    <a:bodyPr/>
                    <a:lstStyle/>
                    <a:p>
                      <a:pPr algn="ctr" fontAlgn="ctr"/>
                      <a:r>
                        <a:rPr lang="en-US" sz="1100">
                          <a:effectLst/>
                        </a:rPr>
                        <a:t>Time (UTC)</a:t>
                      </a:r>
                    </a:p>
                  </a:txBody>
                  <a:tcPr marL="36413" marR="36413" marT="18206" marB="18206" anchor="ctr"/>
                </a:tc>
                <a:tc>
                  <a:txBody>
                    <a:bodyPr/>
                    <a:lstStyle/>
                    <a:p>
                      <a:pPr algn="ctr" fontAlgn="ctr"/>
                      <a:r>
                        <a:rPr lang="en-US" sz="1100">
                          <a:effectLst/>
                        </a:rPr>
                        <a:t>Booster_Version</a:t>
                      </a:r>
                    </a:p>
                  </a:txBody>
                  <a:tcPr marL="36413" marR="36413" marT="18206" marB="18206" anchor="ctr"/>
                </a:tc>
                <a:tc>
                  <a:txBody>
                    <a:bodyPr/>
                    <a:lstStyle/>
                    <a:p>
                      <a:pPr algn="ctr" fontAlgn="ctr"/>
                      <a:r>
                        <a:rPr lang="en-US" sz="1100">
                          <a:effectLst/>
                        </a:rPr>
                        <a:t>Launch_Site</a:t>
                      </a:r>
                    </a:p>
                  </a:txBody>
                  <a:tcPr marL="36413" marR="36413" marT="18206" marB="18206" anchor="ctr"/>
                </a:tc>
                <a:tc>
                  <a:txBody>
                    <a:bodyPr/>
                    <a:lstStyle/>
                    <a:p>
                      <a:pPr algn="ctr" fontAlgn="ctr"/>
                      <a:r>
                        <a:rPr lang="en-US" sz="1100">
                          <a:effectLst/>
                        </a:rPr>
                        <a:t>Payload</a:t>
                      </a:r>
                    </a:p>
                  </a:txBody>
                  <a:tcPr marL="36413" marR="36413" marT="18206" marB="18206" anchor="ctr"/>
                </a:tc>
                <a:tc>
                  <a:txBody>
                    <a:bodyPr/>
                    <a:lstStyle/>
                    <a:p>
                      <a:pPr algn="ctr" fontAlgn="ctr"/>
                      <a:r>
                        <a:rPr lang="en-US" sz="1100">
                          <a:effectLst/>
                        </a:rPr>
                        <a:t>PAYLOAD_MASS__KG_</a:t>
                      </a:r>
                    </a:p>
                  </a:txBody>
                  <a:tcPr marL="36413" marR="36413" marT="18206" marB="18206" anchor="ctr"/>
                </a:tc>
                <a:tc>
                  <a:txBody>
                    <a:bodyPr/>
                    <a:lstStyle/>
                    <a:p>
                      <a:pPr algn="ctr" fontAlgn="ctr"/>
                      <a:r>
                        <a:rPr lang="en-US" sz="1100">
                          <a:effectLst/>
                        </a:rPr>
                        <a:t>Orbit</a:t>
                      </a:r>
                    </a:p>
                  </a:txBody>
                  <a:tcPr marL="36413" marR="36413" marT="18206" marB="18206" anchor="ctr"/>
                </a:tc>
                <a:tc>
                  <a:txBody>
                    <a:bodyPr/>
                    <a:lstStyle/>
                    <a:p>
                      <a:pPr algn="ctr" fontAlgn="ctr"/>
                      <a:r>
                        <a:rPr lang="en-US" sz="1100">
                          <a:effectLst/>
                        </a:rPr>
                        <a:t>Customer</a:t>
                      </a:r>
                    </a:p>
                  </a:txBody>
                  <a:tcPr marL="36413" marR="36413" marT="18206" marB="18206" anchor="ctr"/>
                </a:tc>
                <a:tc>
                  <a:txBody>
                    <a:bodyPr/>
                    <a:lstStyle/>
                    <a:p>
                      <a:pPr algn="ctr" fontAlgn="ctr"/>
                      <a:r>
                        <a:rPr lang="en-US" sz="1100">
                          <a:effectLst/>
                        </a:rPr>
                        <a:t>Mission_Outcome</a:t>
                      </a:r>
                    </a:p>
                  </a:txBody>
                  <a:tcPr marL="36413" marR="36413" marT="18206" marB="18206" anchor="ctr"/>
                </a:tc>
                <a:tc>
                  <a:txBody>
                    <a:bodyPr/>
                    <a:lstStyle/>
                    <a:p>
                      <a:pPr algn="ctr" fontAlgn="ctr"/>
                      <a:r>
                        <a:rPr lang="en-US" sz="1100">
                          <a:effectLst/>
                        </a:rPr>
                        <a:t>Landing_Outcome</a:t>
                      </a:r>
                    </a:p>
                  </a:txBody>
                  <a:tcPr marL="36413" marR="36413" marT="18206" marB="18206" anchor="ctr"/>
                </a:tc>
                <a:extLst>
                  <a:ext uri="{0D108BD9-81ED-4DB2-BD59-A6C34878D82A}">
                    <a16:rowId xmlns:a16="http://schemas.microsoft.com/office/drawing/2014/main" val="2067316810"/>
                  </a:ext>
                </a:extLst>
              </a:tr>
              <a:tr h="527987">
                <a:tc>
                  <a:txBody>
                    <a:bodyPr/>
                    <a:lstStyle/>
                    <a:p>
                      <a:pPr algn="ctr"/>
                      <a:r>
                        <a:rPr lang="en-US" sz="1100" dirty="0">
                          <a:effectLst/>
                        </a:rPr>
                        <a:t>2015-06-28</a:t>
                      </a:r>
                    </a:p>
                  </a:txBody>
                  <a:tcPr marL="36413" marR="36413" marT="18206" marB="18206" anchor="ctr"/>
                </a:tc>
                <a:tc>
                  <a:txBody>
                    <a:bodyPr/>
                    <a:lstStyle/>
                    <a:p>
                      <a:pPr algn="ctr"/>
                      <a:r>
                        <a:rPr lang="en-US" sz="1100">
                          <a:effectLst/>
                        </a:rPr>
                        <a:t>14:21:00</a:t>
                      </a:r>
                    </a:p>
                  </a:txBody>
                  <a:tcPr marL="36413" marR="36413" marT="18206" marB="18206" anchor="ctr"/>
                </a:tc>
                <a:tc>
                  <a:txBody>
                    <a:bodyPr/>
                    <a:lstStyle/>
                    <a:p>
                      <a:pPr algn="ctr"/>
                      <a:r>
                        <a:rPr lang="en-US" sz="1100">
                          <a:effectLst/>
                        </a:rPr>
                        <a:t>F9 v1.1 B1018</a:t>
                      </a:r>
                    </a:p>
                  </a:txBody>
                  <a:tcPr marL="36413" marR="36413" marT="18206" marB="18206" anchor="ctr"/>
                </a:tc>
                <a:tc>
                  <a:txBody>
                    <a:bodyPr/>
                    <a:lstStyle/>
                    <a:p>
                      <a:pPr algn="ctr"/>
                      <a:r>
                        <a:rPr lang="en-US" sz="1100">
                          <a:effectLst/>
                        </a:rPr>
                        <a:t>CCAFS LC-40</a:t>
                      </a:r>
                    </a:p>
                  </a:txBody>
                  <a:tcPr marL="36413" marR="36413" marT="18206" marB="18206" anchor="ctr"/>
                </a:tc>
                <a:tc>
                  <a:txBody>
                    <a:bodyPr/>
                    <a:lstStyle/>
                    <a:p>
                      <a:pPr algn="ctr"/>
                      <a:r>
                        <a:rPr lang="en-US" sz="1100">
                          <a:effectLst/>
                        </a:rPr>
                        <a:t>SpaceX CRS-7</a:t>
                      </a:r>
                    </a:p>
                  </a:txBody>
                  <a:tcPr marL="36413" marR="36413" marT="18206" marB="18206" anchor="ctr"/>
                </a:tc>
                <a:tc>
                  <a:txBody>
                    <a:bodyPr/>
                    <a:lstStyle/>
                    <a:p>
                      <a:pPr algn="ctr"/>
                      <a:r>
                        <a:rPr lang="en-US" sz="1100">
                          <a:effectLst/>
                        </a:rPr>
                        <a:t>1952</a:t>
                      </a:r>
                    </a:p>
                  </a:txBody>
                  <a:tcPr marL="36413" marR="36413" marT="18206" marB="18206" anchor="ctr"/>
                </a:tc>
                <a:tc>
                  <a:txBody>
                    <a:bodyPr/>
                    <a:lstStyle/>
                    <a:p>
                      <a:pPr algn="ctr"/>
                      <a:r>
                        <a:rPr lang="en-US" sz="1100">
                          <a:effectLst/>
                        </a:rPr>
                        <a:t>LEO (ISS)</a:t>
                      </a:r>
                    </a:p>
                  </a:txBody>
                  <a:tcPr marL="36413" marR="36413" marT="18206" marB="18206" anchor="ctr"/>
                </a:tc>
                <a:tc>
                  <a:txBody>
                    <a:bodyPr/>
                    <a:lstStyle/>
                    <a:p>
                      <a:pPr algn="ctr"/>
                      <a:r>
                        <a:rPr lang="en-US" sz="1100">
                          <a:effectLst/>
                        </a:rPr>
                        <a:t>NASA (CRS)</a:t>
                      </a:r>
                    </a:p>
                  </a:txBody>
                  <a:tcPr marL="36413" marR="36413" marT="18206" marB="18206" anchor="ctr"/>
                </a:tc>
                <a:tc>
                  <a:txBody>
                    <a:bodyPr/>
                    <a:lstStyle/>
                    <a:p>
                      <a:pPr algn="ctr"/>
                      <a:r>
                        <a:rPr lang="en-US" sz="1100">
                          <a:effectLst/>
                        </a:rPr>
                        <a:t>Failure (in flight)</a:t>
                      </a:r>
                    </a:p>
                  </a:txBody>
                  <a:tcPr marL="36413" marR="36413" marT="18206" marB="18206" anchor="ctr"/>
                </a:tc>
                <a:tc>
                  <a:txBody>
                    <a:bodyPr/>
                    <a:lstStyle/>
                    <a:p>
                      <a:pPr algn="ctr"/>
                      <a:r>
                        <a:rPr lang="en-US" sz="1100">
                          <a:effectLst/>
                        </a:rPr>
                        <a:t>Precluded (drone ship)</a:t>
                      </a:r>
                    </a:p>
                  </a:txBody>
                  <a:tcPr marL="36413" marR="36413" marT="18206" marB="18206" anchor="ctr"/>
                </a:tc>
                <a:extLst>
                  <a:ext uri="{0D108BD9-81ED-4DB2-BD59-A6C34878D82A}">
                    <a16:rowId xmlns:a16="http://schemas.microsoft.com/office/drawing/2014/main" val="3722919879"/>
                  </a:ext>
                </a:extLst>
              </a:tr>
              <a:tr h="855702">
                <a:tc>
                  <a:txBody>
                    <a:bodyPr/>
                    <a:lstStyle/>
                    <a:p>
                      <a:pPr algn="ctr"/>
                      <a:r>
                        <a:rPr lang="en-US" sz="1100">
                          <a:effectLst/>
                        </a:rPr>
                        <a:t>2015-04-27</a:t>
                      </a:r>
                    </a:p>
                  </a:txBody>
                  <a:tcPr marL="36413" marR="36413" marT="18206" marB="18206" anchor="ctr"/>
                </a:tc>
                <a:tc>
                  <a:txBody>
                    <a:bodyPr/>
                    <a:lstStyle/>
                    <a:p>
                      <a:pPr algn="ctr"/>
                      <a:r>
                        <a:rPr lang="en-US" sz="1100">
                          <a:effectLst/>
                        </a:rPr>
                        <a:t>23:03:00</a:t>
                      </a:r>
                    </a:p>
                  </a:txBody>
                  <a:tcPr marL="36413" marR="36413" marT="18206" marB="18206" anchor="ctr"/>
                </a:tc>
                <a:tc>
                  <a:txBody>
                    <a:bodyPr/>
                    <a:lstStyle/>
                    <a:p>
                      <a:pPr algn="ctr"/>
                      <a:r>
                        <a:rPr lang="en-US" sz="1100">
                          <a:effectLst/>
                        </a:rPr>
                        <a:t>F9 v1.1 B1016</a:t>
                      </a:r>
                    </a:p>
                  </a:txBody>
                  <a:tcPr marL="36413" marR="36413" marT="18206" marB="18206" anchor="ctr"/>
                </a:tc>
                <a:tc>
                  <a:txBody>
                    <a:bodyPr/>
                    <a:lstStyle/>
                    <a:p>
                      <a:pPr algn="ctr"/>
                      <a:r>
                        <a:rPr lang="en-US" sz="1100">
                          <a:effectLst/>
                        </a:rPr>
                        <a:t>CCAFS LC-40</a:t>
                      </a:r>
                    </a:p>
                  </a:txBody>
                  <a:tcPr marL="36413" marR="36413" marT="18206" marB="18206" anchor="ctr"/>
                </a:tc>
                <a:tc>
                  <a:txBody>
                    <a:bodyPr/>
                    <a:lstStyle/>
                    <a:p>
                      <a:pPr algn="ctr"/>
                      <a:r>
                        <a:rPr lang="en-US" sz="1100">
                          <a:effectLst/>
                        </a:rPr>
                        <a:t>Turkmen 52 / MonacoSAT</a:t>
                      </a:r>
                    </a:p>
                  </a:txBody>
                  <a:tcPr marL="36413" marR="36413" marT="18206" marB="18206" anchor="ctr"/>
                </a:tc>
                <a:tc>
                  <a:txBody>
                    <a:bodyPr/>
                    <a:lstStyle/>
                    <a:p>
                      <a:pPr algn="ctr"/>
                      <a:r>
                        <a:rPr lang="en-US" sz="1100">
                          <a:effectLst/>
                        </a:rPr>
                        <a:t>4707</a:t>
                      </a:r>
                    </a:p>
                  </a:txBody>
                  <a:tcPr marL="36413" marR="36413" marT="18206" marB="18206" anchor="ctr"/>
                </a:tc>
                <a:tc>
                  <a:txBody>
                    <a:bodyPr/>
                    <a:lstStyle/>
                    <a:p>
                      <a:pPr algn="ctr"/>
                      <a:r>
                        <a:rPr lang="en-US" sz="1100">
                          <a:effectLst/>
                        </a:rPr>
                        <a:t>GTO</a:t>
                      </a:r>
                    </a:p>
                  </a:txBody>
                  <a:tcPr marL="36413" marR="36413" marT="18206" marB="18206" anchor="ctr"/>
                </a:tc>
                <a:tc>
                  <a:txBody>
                    <a:bodyPr/>
                    <a:lstStyle/>
                    <a:p>
                      <a:pPr algn="ctr"/>
                      <a:r>
                        <a:rPr lang="en-US" sz="1100">
                          <a:effectLst/>
                        </a:rPr>
                        <a:t>Turkmenistan National Space Agency</a:t>
                      </a:r>
                    </a:p>
                  </a:txBody>
                  <a:tcPr marL="36413" marR="36413" marT="18206" marB="18206" anchor="ctr"/>
                </a:tc>
                <a:tc>
                  <a:txBody>
                    <a:bodyPr/>
                    <a:lstStyle/>
                    <a:p>
                      <a:pPr algn="ctr"/>
                      <a:r>
                        <a:rPr lang="en-US" sz="1100">
                          <a:effectLst/>
                        </a:rPr>
                        <a:t>Success</a:t>
                      </a:r>
                    </a:p>
                  </a:txBody>
                  <a:tcPr marL="36413" marR="36413" marT="18206" marB="18206" anchor="ctr"/>
                </a:tc>
                <a:tc>
                  <a:txBody>
                    <a:bodyPr/>
                    <a:lstStyle/>
                    <a:p>
                      <a:pPr algn="ctr"/>
                      <a:r>
                        <a:rPr lang="en-US" sz="1100">
                          <a:effectLst/>
                        </a:rPr>
                        <a:t>No attempt</a:t>
                      </a:r>
                    </a:p>
                  </a:txBody>
                  <a:tcPr marL="36413" marR="36413" marT="18206" marB="18206" anchor="ctr"/>
                </a:tc>
                <a:extLst>
                  <a:ext uri="{0D108BD9-81ED-4DB2-BD59-A6C34878D82A}">
                    <a16:rowId xmlns:a16="http://schemas.microsoft.com/office/drawing/2014/main" val="947741278"/>
                  </a:ext>
                </a:extLst>
              </a:tr>
              <a:tr h="527987">
                <a:tc>
                  <a:txBody>
                    <a:bodyPr/>
                    <a:lstStyle/>
                    <a:p>
                      <a:pPr algn="ctr"/>
                      <a:r>
                        <a:rPr lang="en-US" sz="1100">
                          <a:effectLst/>
                        </a:rPr>
                        <a:t>2015-04-14</a:t>
                      </a:r>
                    </a:p>
                  </a:txBody>
                  <a:tcPr marL="36413" marR="36413" marT="18206" marB="18206" anchor="ctr"/>
                </a:tc>
                <a:tc>
                  <a:txBody>
                    <a:bodyPr/>
                    <a:lstStyle/>
                    <a:p>
                      <a:pPr algn="ctr"/>
                      <a:r>
                        <a:rPr lang="en-US" sz="1100">
                          <a:effectLst/>
                        </a:rPr>
                        <a:t>20:10:00</a:t>
                      </a:r>
                    </a:p>
                  </a:txBody>
                  <a:tcPr marL="36413" marR="36413" marT="18206" marB="18206" anchor="ctr"/>
                </a:tc>
                <a:tc>
                  <a:txBody>
                    <a:bodyPr/>
                    <a:lstStyle/>
                    <a:p>
                      <a:pPr algn="ctr"/>
                      <a:r>
                        <a:rPr lang="en-US" sz="1100">
                          <a:effectLst/>
                        </a:rPr>
                        <a:t>F9 v1.1 B1015</a:t>
                      </a:r>
                    </a:p>
                  </a:txBody>
                  <a:tcPr marL="36413" marR="36413" marT="18206" marB="18206" anchor="ctr"/>
                </a:tc>
                <a:tc>
                  <a:txBody>
                    <a:bodyPr/>
                    <a:lstStyle/>
                    <a:p>
                      <a:pPr algn="ctr"/>
                      <a:r>
                        <a:rPr lang="en-US" sz="1100">
                          <a:effectLst/>
                        </a:rPr>
                        <a:t>CCAFS LC-40</a:t>
                      </a:r>
                    </a:p>
                  </a:txBody>
                  <a:tcPr marL="36413" marR="36413" marT="18206" marB="18206" anchor="ctr"/>
                </a:tc>
                <a:tc>
                  <a:txBody>
                    <a:bodyPr/>
                    <a:lstStyle/>
                    <a:p>
                      <a:pPr algn="ctr"/>
                      <a:r>
                        <a:rPr lang="en-US" sz="1100">
                          <a:effectLst/>
                        </a:rPr>
                        <a:t>SpaceX CRS-6</a:t>
                      </a:r>
                    </a:p>
                  </a:txBody>
                  <a:tcPr marL="36413" marR="36413" marT="18206" marB="18206" anchor="ctr"/>
                </a:tc>
                <a:tc>
                  <a:txBody>
                    <a:bodyPr/>
                    <a:lstStyle/>
                    <a:p>
                      <a:pPr algn="ctr"/>
                      <a:r>
                        <a:rPr lang="en-US" sz="1100">
                          <a:effectLst/>
                        </a:rPr>
                        <a:t>1898</a:t>
                      </a:r>
                    </a:p>
                  </a:txBody>
                  <a:tcPr marL="36413" marR="36413" marT="18206" marB="18206" anchor="ctr"/>
                </a:tc>
                <a:tc>
                  <a:txBody>
                    <a:bodyPr/>
                    <a:lstStyle/>
                    <a:p>
                      <a:pPr algn="ctr"/>
                      <a:r>
                        <a:rPr lang="en-US" sz="1100">
                          <a:effectLst/>
                        </a:rPr>
                        <a:t>LEO (ISS)</a:t>
                      </a:r>
                    </a:p>
                  </a:txBody>
                  <a:tcPr marL="36413" marR="36413" marT="18206" marB="18206" anchor="ctr"/>
                </a:tc>
                <a:tc>
                  <a:txBody>
                    <a:bodyPr/>
                    <a:lstStyle/>
                    <a:p>
                      <a:pPr algn="ctr"/>
                      <a:r>
                        <a:rPr lang="en-US" sz="1100">
                          <a:effectLst/>
                        </a:rPr>
                        <a:t>NASA (CRS)</a:t>
                      </a:r>
                    </a:p>
                  </a:txBody>
                  <a:tcPr marL="36413" marR="36413" marT="18206" marB="18206" anchor="ctr"/>
                </a:tc>
                <a:tc>
                  <a:txBody>
                    <a:bodyPr/>
                    <a:lstStyle/>
                    <a:p>
                      <a:pPr algn="ctr"/>
                      <a:r>
                        <a:rPr lang="en-US" sz="1100">
                          <a:effectLst/>
                        </a:rPr>
                        <a:t>Success</a:t>
                      </a:r>
                    </a:p>
                  </a:txBody>
                  <a:tcPr marL="36413" marR="36413" marT="18206" marB="18206" anchor="ctr"/>
                </a:tc>
                <a:tc>
                  <a:txBody>
                    <a:bodyPr/>
                    <a:lstStyle/>
                    <a:p>
                      <a:pPr algn="ctr"/>
                      <a:r>
                        <a:rPr lang="en-US" sz="1100">
                          <a:effectLst/>
                        </a:rPr>
                        <a:t>Failure (drone ship)</a:t>
                      </a:r>
                    </a:p>
                  </a:txBody>
                  <a:tcPr marL="36413" marR="36413" marT="18206" marB="18206" anchor="ctr"/>
                </a:tc>
                <a:extLst>
                  <a:ext uri="{0D108BD9-81ED-4DB2-BD59-A6C34878D82A}">
                    <a16:rowId xmlns:a16="http://schemas.microsoft.com/office/drawing/2014/main" val="579658141"/>
                  </a:ext>
                </a:extLst>
              </a:tr>
              <a:tr h="691845">
                <a:tc>
                  <a:txBody>
                    <a:bodyPr/>
                    <a:lstStyle/>
                    <a:p>
                      <a:pPr algn="ctr"/>
                      <a:r>
                        <a:rPr lang="en-US" sz="1100">
                          <a:effectLst/>
                        </a:rPr>
                        <a:t>2015-03-02</a:t>
                      </a:r>
                    </a:p>
                  </a:txBody>
                  <a:tcPr marL="36413" marR="36413" marT="18206" marB="18206" anchor="ctr"/>
                </a:tc>
                <a:tc>
                  <a:txBody>
                    <a:bodyPr/>
                    <a:lstStyle/>
                    <a:p>
                      <a:pPr algn="ctr"/>
                      <a:r>
                        <a:rPr lang="en-US" sz="1100">
                          <a:effectLst/>
                        </a:rPr>
                        <a:t>3:50:00</a:t>
                      </a:r>
                    </a:p>
                  </a:txBody>
                  <a:tcPr marL="36413" marR="36413" marT="18206" marB="18206" anchor="ctr"/>
                </a:tc>
                <a:tc>
                  <a:txBody>
                    <a:bodyPr/>
                    <a:lstStyle/>
                    <a:p>
                      <a:pPr algn="ctr"/>
                      <a:r>
                        <a:rPr lang="en-US" sz="1100">
                          <a:effectLst/>
                        </a:rPr>
                        <a:t>F9 v1.1 B1014</a:t>
                      </a:r>
                    </a:p>
                  </a:txBody>
                  <a:tcPr marL="36413" marR="36413" marT="18206" marB="18206" anchor="ctr"/>
                </a:tc>
                <a:tc>
                  <a:txBody>
                    <a:bodyPr/>
                    <a:lstStyle/>
                    <a:p>
                      <a:pPr algn="ctr"/>
                      <a:r>
                        <a:rPr lang="en-US" sz="1100">
                          <a:effectLst/>
                        </a:rPr>
                        <a:t>CCAFS LC-40</a:t>
                      </a:r>
                    </a:p>
                  </a:txBody>
                  <a:tcPr marL="36413" marR="36413" marT="18206" marB="18206" anchor="ctr"/>
                </a:tc>
                <a:tc>
                  <a:txBody>
                    <a:bodyPr/>
                    <a:lstStyle/>
                    <a:p>
                      <a:pPr algn="ctr"/>
                      <a:r>
                        <a:rPr lang="en-US" sz="1100">
                          <a:effectLst/>
                        </a:rPr>
                        <a:t>ABS-3A Eutelsat 115 West B</a:t>
                      </a:r>
                    </a:p>
                  </a:txBody>
                  <a:tcPr marL="36413" marR="36413" marT="18206" marB="18206" anchor="ctr"/>
                </a:tc>
                <a:tc>
                  <a:txBody>
                    <a:bodyPr/>
                    <a:lstStyle/>
                    <a:p>
                      <a:pPr algn="ctr"/>
                      <a:r>
                        <a:rPr lang="en-US" sz="1100">
                          <a:effectLst/>
                        </a:rPr>
                        <a:t>4159</a:t>
                      </a:r>
                    </a:p>
                  </a:txBody>
                  <a:tcPr marL="36413" marR="36413" marT="18206" marB="18206" anchor="ctr"/>
                </a:tc>
                <a:tc>
                  <a:txBody>
                    <a:bodyPr/>
                    <a:lstStyle/>
                    <a:p>
                      <a:pPr algn="ctr"/>
                      <a:r>
                        <a:rPr lang="en-US" sz="1100">
                          <a:effectLst/>
                        </a:rPr>
                        <a:t>GTO</a:t>
                      </a:r>
                    </a:p>
                  </a:txBody>
                  <a:tcPr marL="36413" marR="36413" marT="18206" marB="18206" anchor="ctr"/>
                </a:tc>
                <a:tc>
                  <a:txBody>
                    <a:bodyPr/>
                    <a:lstStyle/>
                    <a:p>
                      <a:pPr algn="ctr"/>
                      <a:r>
                        <a:rPr lang="en-US" sz="1100">
                          <a:effectLst/>
                        </a:rPr>
                        <a:t>ABS Eutelsat</a:t>
                      </a:r>
                    </a:p>
                  </a:txBody>
                  <a:tcPr marL="36413" marR="36413" marT="18206" marB="18206" anchor="ctr"/>
                </a:tc>
                <a:tc>
                  <a:txBody>
                    <a:bodyPr/>
                    <a:lstStyle/>
                    <a:p>
                      <a:pPr algn="ctr"/>
                      <a:r>
                        <a:rPr lang="en-US" sz="1100">
                          <a:effectLst/>
                        </a:rPr>
                        <a:t>Success</a:t>
                      </a:r>
                    </a:p>
                  </a:txBody>
                  <a:tcPr marL="36413" marR="36413" marT="18206" marB="18206" anchor="ctr"/>
                </a:tc>
                <a:tc>
                  <a:txBody>
                    <a:bodyPr/>
                    <a:lstStyle/>
                    <a:p>
                      <a:pPr algn="ctr"/>
                      <a:r>
                        <a:rPr lang="en-US" sz="1100">
                          <a:effectLst/>
                        </a:rPr>
                        <a:t>No attempt</a:t>
                      </a:r>
                    </a:p>
                  </a:txBody>
                  <a:tcPr marL="36413" marR="36413" marT="18206" marB="18206" anchor="ctr"/>
                </a:tc>
                <a:extLst>
                  <a:ext uri="{0D108BD9-81ED-4DB2-BD59-A6C34878D82A}">
                    <a16:rowId xmlns:a16="http://schemas.microsoft.com/office/drawing/2014/main" val="1866164166"/>
                  </a:ext>
                </a:extLst>
              </a:tr>
              <a:tr h="691845">
                <a:tc>
                  <a:txBody>
                    <a:bodyPr/>
                    <a:lstStyle/>
                    <a:p>
                      <a:pPr algn="ctr"/>
                      <a:r>
                        <a:rPr lang="en-US" sz="1100">
                          <a:effectLst/>
                        </a:rPr>
                        <a:t>2015-02-11</a:t>
                      </a:r>
                    </a:p>
                  </a:txBody>
                  <a:tcPr marL="36413" marR="36413" marT="18206" marB="18206" anchor="ctr"/>
                </a:tc>
                <a:tc>
                  <a:txBody>
                    <a:bodyPr/>
                    <a:lstStyle/>
                    <a:p>
                      <a:pPr algn="ctr"/>
                      <a:r>
                        <a:rPr lang="en-US" sz="1100">
                          <a:effectLst/>
                        </a:rPr>
                        <a:t>23:03:00</a:t>
                      </a:r>
                    </a:p>
                  </a:txBody>
                  <a:tcPr marL="36413" marR="36413" marT="18206" marB="18206" anchor="ctr"/>
                </a:tc>
                <a:tc>
                  <a:txBody>
                    <a:bodyPr/>
                    <a:lstStyle/>
                    <a:p>
                      <a:pPr algn="ctr"/>
                      <a:r>
                        <a:rPr lang="en-US" sz="1100">
                          <a:effectLst/>
                        </a:rPr>
                        <a:t>F9 v1.1 B1013</a:t>
                      </a:r>
                    </a:p>
                  </a:txBody>
                  <a:tcPr marL="36413" marR="36413" marT="18206" marB="18206" anchor="ctr"/>
                </a:tc>
                <a:tc>
                  <a:txBody>
                    <a:bodyPr/>
                    <a:lstStyle/>
                    <a:p>
                      <a:pPr algn="ctr"/>
                      <a:r>
                        <a:rPr lang="en-US" sz="1100">
                          <a:effectLst/>
                        </a:rPr>
                        <a:t>CCAFS LC-40</a:t>
                      </a:r>
                    </a:p>
                  </a:txBody>
                  <a:tcPr marL="36413" marR="36413" marT="18206" marB="18206" anchor="ctr"/>
                </a:tc>
                <a:tc>
                  <a:txBody>
                    <a:bodyPr/>
                    <a:lstStyle/>
                    <a:p>
                      <a:pPr algn="ctr"/>
                      <a:r>
                        <a:rPr lang="en-US" sz="1100">
                          <a:effectLst/>
                        </a:rPr>
                        <a:t>DSCOVR</a:t>
                      </a:r>
                    </a:p>
                  </a:txBody>
                  <a:tcPr marL="36413" marR="36413" marT="18206" marB="18206" anchor="ctr"/>
                </a:tc>
                <a:tc>
                  <a:txBody>
                    <a:bodyPr/>
                    <a:lstStyle/>
                    <a:p>
                      <a:pPr algn="ctr"/>
                      <a:r>
                        <a:rPr lang="en-US" sz="1100">
                          <a:effectLst/>
                        </a:rPr>
                        <a:t>570</a:t>
                      </a:r>
                    </a:p>
                  </a:txBody>
                  <a:tcPr marL="36413" marR="36413" marT="18206" marB="18206" anchor="ctr"/>
                </a:tc>
                <a:tc>
                  <a:txBody>
                    <a:bodyPr/>
                    <a:lstStyle/>
                    <a:p>
                      <a:pPr algn="ctr"/>
                      <a:r>
                        <a:rPr lang="en-US" sz="1100">
                          <a:effectLst/>
                        </a:rPr>
                        <a:t>HEO</a:t>
                      </a:r>
                    </a:p>
                  </a:txBody>
                  <a:tcPr marL="36413" marR="36413" marT="18206" marB="18206" anchor="ctr"/>
                </a:tc>
                <a:tc>
                  <a:txBody>
                    <a:bodyPr/>
                    <a:lstStyle/>
                    <a:p>
                      <a:pPr algn="ctr"/>
                      <a:r>
                        <a:rPr lang="en-US" sz="1100">
                          <a:effectLst/>
                        </a:rPr>
                        <a:t>U.S. Air Force NASA NOAA</a:t>
                      </a:r>
                    </a:p>
                  </a:txBody>
                  <a:tcPr marL="36413" marR="36413" marT="18206" marB="18206" anchor="ctr"/>
                </a:tc>
                <a:tc>
                  <a:txBody>
                    <a:bodyPr/>
                    <a:lstStyle/>
                    <a:p>
                      <a:pPr algn="ctr"/>
                      <a:r>
                        <a:rPr lang="en-US" sz="1100">
                          <a:effectLst/>
                        </a:rPr>
                        <a:t>Success</a:t>
                      </a:r>
                    </a:p>
                  </a:txBody>
                  <a:tcPr marL="36413" marR="36413" marT="18206" marB="18206" anchor="ctr"/>
                </a:tc>
                <a:tc>
                  <a:txBody>
                    <a:bodyPr/>
                    <a:lstStyle/>
                    <a:p>
                      <a:pPr algn="ctr"/>
                      <a:r>
                        <a:rPr lang="en-US" sz="1100">
                          <a:effectLst/>
                        </a:rPr>
                        <a:t>Controlled (ocean)</a:t>
                      </a:r>
                    </a:p>
                  </a:txBody>
                  <a:tcPr marL="36413" marR="36413" marT="18206" marB="18206" anchor="ctr"/>
                </a:tc>
                <a:extLst>
                  <a:ext uri="{0D108BD9-81ED-4DB2-BD59-A6C34878D82A}">
                    <a16:rowId xmlns:a16="http://schemas.microsoft.com/office/drawing/2014/main" val="1669224821"/>
                  </a:ext>
                </a:extLst>
              </a:tr>
              <a:tr h="527987">
                <a:tc>
                  <a:txBody>
                    <a:bodyPr/>
                    <a:lstStyle/>
                    <a:p>
                      <a:pPr algn="ctr"/>
                      <a:r>
                        <a:rPr lang="en-US" sz="1100">
                          <a:effectLst/>
                        </a:rPr>
                        <a:t>2015-01-10</a:t>
                      </a:r>
                    </a:p>
                  </a:txBody>
                  <a:tcPr marL="36413" marR="36413" marT="18206" marB="18206" anchor="ctr"/>
                </a:tc>
                <a:tc>
                  <a:txBody>
                    <a:bodyPr/>
                    <a:lstStyle/>
                    <a:p>
                      <a:pPr algn="ctr"/>
                      <a:r>
                        <a:rPr lang="en-US" sz="1100">
                          <a:effectLst/>
                        </a:rPr>
                        <a:t>9:47:00</a:t>
                      </a:r>
                    </a:p>
                  </a:txBody>
                  <a:tcPr marL="36413" marR="36413" marT="18206" marB="18206" anchor="ctr"/>
                </a:tc>
                <a:tc>
                  <a:txBody>
                    <a:bodyPr/>
                    <a:lstStyle/>
                    <a:p>
                      <a:pPr algn="ctr"/>
                      <a:r>
                        <a:rPr lang="en-US" sz="1100">
                          <a:effectLst/>
                        </a:rPr>
                        <a:t>F9 v1.1 B1012</a:t>
                      </a:r>
                    </a:p>
                  </a:txBody>
                  <a:tcPr marL="36413" marR="36413" marT="18206" marB="18206" anchor="ctr"/>
                </a:tc>
                <a:tc>
                  <a:txBody>
                    <a:bodyPr/>
                    <a:lstStyle/>
                    <a:p>
                      <a:pPr algn="ctr"/>
                      <a:r>
                        <a:rPr lang="en-US" sz="1100">
                          <a:effectLst/>
                        </a:rPr>
                        <a:t>CCAFS LC-40</a:t>
                      </a:r>
                    </a:p>
                  </a:txBody>
                  <a:tcPr marL="36413" marR="36413" marT="18206" marB="18206" anchor="ctr"/>
                </a:tc>
                <a:tc>
                  <a:txBody>
                    <a:bodyPr/>
                    <a:lstStyle/>
                    <a:p>
                      <a:pPr algn="ctr"/>
                      <a:r>
                        <a:rPr lang="en-US" sz="1100">
                          <a:effectLst/>
                        </a:rPr>
                        <a:t>SpaceX CRS-5</a:t>
                      </a:r>
                    </a:p>
                  </a:txBody>
                  <a:tcPr marL="36413" marR="36413" marT="18206" marB="18206" anchor="ctr"/>
                </a:tc>
                <a:tc>
                  <a:txBody>
                    <a:bodyPr/>
                    <a:lstStyle/>
                    <a:p>
                      <a:pPr algn="ctr"/>
                      <a:r>
                        <a:rPr lang="en-US" sz="1100">
                          <a:effectLst/>
                        </a:rPr>
                        <a:t>2395</a:t>
                      </a:r>
                    </a:p>
                  </a:txBody>
                  <a:tcPr marL="36413" marR="36413" marT="18206" marB="18206" anchor="ctr"/>
                </a:tc>
                <a:tc>
                  <a:txBody>
                    <a:bodyPr/>
                    <a:lstStyle/>
                    <a:p>
                      <a:pPr algn="ctr"/>
                      <a:r>
                        <a:rPr lang="en-US" sz="1100">
                          <a:effectLst/>
                        </a:rPr>
                        <a:t>LEO (ISS)</a:t>
                      </a:r>
                    </a:p>
                  </a:txBody>
                  <a:tcPr marL="36413" marR="36413" marT="18206" marB="18206" anchor="ctr"/>
                </a:tc>
                <a:tc>
                  <a:txBody>
                    <a:bodyPr/>
                    <a:lstStyle/>
                    <a:p>
                      <a:pPr algn="ctr"/>
                      <a:r>
                        <a:rPr lang="en-US" sz="1100">
                          <a:effectLst/>
                        </a:rPr>
                        <a:t>NASA (CRS)</a:t>
                      </a:r>
                    </a:p>
                  </a:txBody>
                  <a:tcPr marL="36413" marR="36413" marT="18206" marB="18206" anchor="ctr"/>
                </a:tc>
                <a:tc>
                  <a:txBody>
                    <a:bodyPr/>
                    <a:lstStyle/>
                    <a:p>
                      <a:pPr algn="ctr"/>
                      <a:r>
                        <a:rPr lang="en-US" sz="1100">
                          <a:effectLst/>
                        </a:rPr>
                        <a:t>Success</a:t>
                      </a:r>
                    </a:p>
                  </a:txBody>
                  <a:tcPr marL="36413" marR="36413" marT="18206" marB="18206" anchor="ctr"/>
                </a:tc>
                <a:tc>
                  <a:txBody>
                    <a:bodyPr/>
                    <a:lstStyle/>
                    <a:p>
                      <a:pPr algn="ctr"/>
                      <a:r>
                        <a:rPr lang="en-US" sz="1100" dirty="0">
                          <a:effectLst/>
                        </a:rPr>
                        <a:t>Failure (drone ship)</a:t>
                      </a:r>
                    </a:p>
                  </a:txBody>
                  <a:tcPr marL="36413" marR="36413" marT="18206" marB="18206" anchor="ctr"/>
                </a:tc>
                <a:extLst>
                  <a:ext uri="{0D108BD9-81ED-4DB2-BD59-A6C34878D82A}">
                    <a16:rowId xmlns:a16="http://schemas.microsoft.com/office/drawing/2014/main" val="1981538479"/>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r>
              <a:rPr lang="en-US" dirty="0"/>
              <a:t>%</a:t>
            </a:r>
            <a:r>
              <a:rPr lang="en-US" dirty="0" err="1"/>
              <a:t>sql</a:t>
            </a:r>
            <a:r>
              <a:rPr lang="en-US" dirty="0"/>
              <a:t> SELECT </a:t>
            </a:r>
            <a:r>
              <a:rPr lang="en-US" dirty="0" err="1"/>
              <a:t>Landing_Outcome</a:t>
            </a:r>
            <a:r>
              <a:rPr lang="en-US" dirty="0"/>
              <a:t>, COUNT(*) AS Count FROM SPACEXTABLE WHERE Date BETWEEN '2010-06-04' AND '2017-03-20' GROUP BY </a:t>
            </a:r>
            <a:r>
              <a:rPr lang="en-US" dirty="0" err="1"/>
              <a:t>Landing_Outcome</a:t>
            </a:r>
            <a:r>
              <a:rPr lang="en-US" dirty="0"/>
              <a:t> ORDER BY Count DESC;</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2" name="Tabla 1">
            <a:extLst>
              <a:ext uri="{FF2B5EF4-FFF2-40B4-BE49-F238E27FC236}">
                <a16:creationId xmlns:a16="http://schemas.microsoft.com/office/drawing/2014/main" id="{6AC550E3-54B6-495E-B949-6F131CB5FE3C}"/>
              </a:ext>
            </a:extLst>
          </p:cNvPr>
          <p:cNvGraphicFramePr>
            <a:graphicFrameLocks noGrp="1"/>
          </p:cNvGraphicFramePr>
          <p:nvPr>
            <p:extLst>
              <p:ext uri="{D42A27DB-BD31-4B8C-83A1-F6EECF244321}">
                <p14:modId xmlns:p14="http://schemas.microsoft.com/office/powerpoint/2010/main" val="3687493218"/>
              </p:ext>
            </p:extLst>
          </p:nvPr>
        </p:nvGraphicFramePr>
        <p:xfrm>
          <a:off x="770011" y="3429000"/>
          <a:ext cx="10515600" cy="3017520"/>
        </p:xfrm>
        <a:graphic>
          <a:graphicData uri="http://schemas.openxmlformats.org/drawingml/2006/table">
            <a:tbl>
              <a:tblPr firstRow="1">
                <a:tableStyleId>{7DF18680-E054-41AD-8BC1-D1AEF772440D}</a:tableStyleId>
              </a:tblPr>
              <a:tblGrid>
                <a:gridCol w="5257800">
                  <a:extLst>
                    <a:ext uri="{9D8B030D-6E8A-4147-A177-3AD203B41FA5}">
                      <a16:colId xmlns:a16="http://schemas.microsoft.com/office/drawing/2014/main" val="345668424"/>
                    </a:ext>
                  </a:extLst>
                </a:gridCol>
                <a:gridCol w="5257800">
                  <a:extLst>
                    <a:ext uri="{9D8B030D-6E8A-4147-A177-3AD203B41FA5}">
                      <a16:colId xmlns:a16="http://schemas.microsoft.com/office/drawing/2014/main" val="2644592653"/>
                    </a:ext>
                  </a:extLst>
                </a:gridCol>
              </a:tblGrid>
              <a:tr h="0">
                <a:tc>
                  <a:txBody>
                    <a:bodyPr/>
                    <a:lstStyle/>
                    <a:p>
                      <a:pPr algn="ctr" fontAlgn="ctr"/>
                      <a:r>
                        <a:rPr lang="en-US">
                          <a:effectLst/>
                        </a:rPr>
                        <a:t>Landing_Outcome</a:t>
                      </a:r>
                    </a:p>
                  </a:txBody>
                  <a:tcPr marL="60960" marR="60960" marT="30480" marB="30480" anchor="ctr"/>
                </a:tc>
                <a:tc>
                  <a:txBody>
                    <a:bodyPr/>
                    <a:lstStyle/>
                    <a:p>
                      <a:pPr algn="ctr" fontAlgn="ctr"/>
                      <a:r>
                        <a:rPr lang="en-US">
                          <a:effectLst/>
                        </a:rPr>
                        <a:t>Count</a:t>
                      </a:r>
                    </a:p>
                  </a:txBody>
                  <a:tcPr marL="60960" marR="60960" marT="30480" marB="30480" anchor="ctr"/>
                </a:tc>
                <a:extLst>
                  <a:ext uri="{0D108BD9-81ED-4DB2-BD59-A6C34878D82A}">
                    <a16:rowId xmlns:a16="http://schemas.microsoft.com/office/drawing/2014/main" val="2213240107"/>
                  </a:ext>
                </a:extLst>
              </a:tr>
              <a:tr h="0">
                <a:tc>
                  <a:txBody>
                    <a:bodyPr/>
                    <a:lstStyle/>
                    <a:p>
                      <a:pPr algn="ctr"/>
                      <a:r>
                        <a:rPr lang="en-US">
                          <a:effectLst/>
                        </a:rPr>
                        <a:t>No attempt</a:t>
                      </a:r>
                    </a:p>
                  </a:txBody>
                  <a:tcPr marL="60960" marR="60960" marT="30480" marB="30480" anchor="ctr"/>
                </a:tc>
                <a:tc>
                  <a:txBody>
                    <a:bodyPr/>
                    <a:lstStyle/>
                    <a:p>
                      <a:pPr algn="ctr"/>
                      <a:r>
                        <a:rPr lang="en-US">
                          <a:effectLst/>
                        </a:rPr>
                        <a:t>10</a:t>
                      </a:r>
                    </a:p>
                  </a:txBody>
                  <a:tcPr marL="60960" marR="60960" marT="30480" marB="30480" anchor="ctr"/>
                </a:tc>
                <a:extLst>
                  <a:ext uri="{0D108BD9-81ED-4DB2-BD59-A6C34878D82A}">
                    <a16:rowId xmlns:a16="http://schemas.microsoft.com/office/drawing/2014/main" val="1121375295"/>
                  </a:ext>
                </a:extLst>
              </a:tr>
              <a:tr h="0">
                <a:tc>
                  <a:txBody>
                    <a:bodyPr/>
                    <a:lstStyle/>
                    <a:p>
                      <a:pPr algn="ctr"/>
                      <a:r>
                        <a:rPr lang="en-US">
                          <a:effectLst/>
                        </a:rPr>
                        <a:t>Success (drone ship)</a:t>
                      </a:r>
                    </a:p>
                  </a:txBody>
                  <a:tcPr marL="60960" marR="60960" marT="30480" marB="30480" anchor="ctr"/>
                </a:tc>
                <a:tc>
                  <a:txBody>
                    <a:bodyPr/>
                    <a:lstStyle/>
                    <a:p>
                      <a:pPr algn="ctr"/>
                      <a:r>
                        <a:rPr lang="en-US">
                          <a:effectLst/>
                        </a:rPr>
                        <a:t>5</a:t>
                      </a:r>
                    </a:p>
                  </a:txBody>
                  <a:tcPr marL="60960" marR="60960" marT="30480" marB="30480" anchor="ctr"/>
                </a:tc>
                <a:extLst>
                  <a:ext uri="{0D108BD9-81ED-4DB2-BD59-A6C34878D82A}">
                    <a16:rowId xmlns:a16="http://schemas.microsoft.com/office/drawing/2014/main" val="3952345673"/>
                  </a:ext>
                </a:extLst>
              </a:tr>
              <a:tr h="0">
                <a:tc>
                  <a:txBody>
                    <a:bodyPr/>
                    <a:lstStyle/>
                    <a:p>
                      <a:pPr algn="ctr"/>
                      <a:r>
                        <a:rPr lang="en-US">
                          <a:effectLst/>
                        </a:rPr>
                        <a:t>Failure (drone ship)</a:t>
                      </a:r>
                    </a:p>
                  </a:txBody>
                  <a:tcPr marL="60960" marR="60960" marT="30480" marB="30480" anchor="ctr"/>
                </a:tc>
                <a:tc>
                  <a:txBody>
                    <a:bodyPr/>
                    <a:lstStyle/>
                    <a:p>
                      <a:pPr algn="ctr"/>
                      <a:r>
                        <a:rPr lang="en-US">
                          <a:effectLst/>
                        </a:rPr>
                        <a:t>5</a:t>
                      </a:r>
                    </a:p>
                  </a:txBody>
                  <a:tcPr marL="60960" marR="60960" marT="30480" marB="30480" anchor="ctr"/>
                </a:tc>
                <a:extLst>
                  <a:ext uri="{0D108BD9-81ED-4DB2-BD59-A6C34878D82A}">
                    <a16:rowId xmlns:a16="http://schemas.microsoft.com/office/drawing/2014/main" val="4196852320"/>
                  </a:ext>
                </a:extLst>
              </a:tr>
              <a:tr h="0">
                <a:tc>
                  <a:txBody>
                    <a:bodyPr/>
                    <a:lstStyle/>
                    <a:p>
                      <a:pPr algn="ctr"/>
                      <a:r>
                        <a:rPr lang="en-US">
                          <a:effectLst/>
                        </a:rPr>
                        <a:t>Success (ground pad)</a:t>
                      </a:r>
                    </a:p>
                  </a:txBody>
                  <a:tcPr marL="60960" marR="60960" marT="30480" marB="30480" anchor="ctr"/>
                </a:tc>
                <a:tc>
                  <a:txBody>
                    <a:bodyPr/>
                    <a:lstStyle/>
                    <a:p>
                      <a:pPr algn="ctr"/>
                      <a:r>
                        <a:rPr lang="en-US">
                          <a:effectLst/>
                        </a:rPr>
                        <a:t>3</a:t>
                      </a:r>
                    </a:p>
                  </a:txBody>
                  <a:tcPr marL="60960" marR="60960" marT="30480" marB="30480" anchor="ctr"/>
                </a:tc>
                <a:extLst>
                  <a:ext uri="{0D108BD9-81ED-4DB2-BD59-A6C34878D82A}">
                    <a16:rowId xmlns:a16="http://schemas.microsoft.com/office/drawing/2014/main" val="3402380268"/>
                  </a:ext>
                </a:extLst>
              </a:tr>
              <a:tr h="0">
                <a:tc>
                  <a:txBody>
                    <a:bodyPr/>
                    <a:lstStyle/>
                    <a:p>
                      <a:pPr algn="ctr"/>
                      <a:r>
                        <a:rPr lang="en-US">
                          <a:effectLst/>
                        </a:rPr>
                        <a:t>Controlled (ocean)</a:t>
                      </a:r>
                    </a:p>
                  </a:txBody>
                  <a:tcPr marL="60960" marR="60960" marT="30480" marB="30480" anchor="ctr"/>
                </a:tc>
                <a:tc>
                  <a:txBody>
                    <a:bodyPr/>
                    <a:lstStyle/>
                    <a:p>
                      <a:pPr algn="ctr"/>
                      <a:r>
                        <a:rPr lang="en-US">
                          <a:effectLst/>
                        </a:rPr>
                        <a:t>3</a:t>
                      </a:r>
                    </a:p>
                  </a:txBody>
                  <a:tcPr marL="60960" marR="60960" marT="30480" marB="30480" anchor="ctr"/>
                </a:tc>
                <a:extLst>
                  <a:ext uri="{0D108BD9-81ED-4DB2-BD59-A6C34878D82A}">
                    <a16:rowId xmlns:a16="http://schemas.microsoft.com/office/drawing/2014/main" val="1451586057"/>
                  </a:ext>
                </a:extLst>
              </a:tr>
              <a:tr h="0">
                <a:tc>
                  <a:txBody>
                    <a:bodyPr/>
                    <a:lstStyle/>
                    <a:p>
                      <a:pPr algn="ctr"/>
                      <a:r>
                        <a:rPr lang="en-US">
                          <a:effectLst/>
                        </a:rPr>
                        <a:t>Uncontrolled (ocean)</a:t>
                      </a:r>
                    </a:p>
                  </a:txBody>
                  <a:tcPr marL="60960" marR="60960" marT="30480" marB="30480" anchor="ctr"/>
                </a:tc>
                <a:tc>
                  <a:txBody>
                    <a:bodyPr/>
                    <a:lstStyle/>
                    <a:p>
                      <a:pPr algn="ctr"/>
                      <a:r>
                        <a:rPr lang="en-US">
                          <a:effectLst/>
                        </a:rPr>
                        <a:t>2</a:t>
                      </a:r>
                    </a:p>
                  </a:txBody>
                  <a:tcPr marL="60960" marR="60960" marT="30480" marB="30480" anchor="ctr"/>
                </a:tc>
                <a:extLst>
                  <a:ext uri="{0D108BD9-81ED-4DB2-BD59-A6C34878D82A}">
                    <a16:rowId xmlns:a16="http://schemas.microsoft.com/office/drawing/2014/main" val="134844749"/>
                  </a:ext>
                </a:extLst>
              </a:tr>
              <a:tr h="0">
                <a:tc>
                  <a:txBody>
                    <a:bodyPr/>
                    <a:lstStyle/>
                    <a:p>
                      <a:pPr algn="ctr"/>
                      <a:r>
                        <a:rPr lang="en-US">
                          <a:effectLst/>
                        </a:rPr>
                        <a:t>Failure (parachute)</a:t>
                      </a:r>
                    </a:p>
                  </a:txBody>
                  <a:tcPr marL="60960" marR="60960" marT="30480" marB="30480" anchor="ctr"/>
                </a:tc>
                <a:tc>
                  <a:txBody>
                    <a:bodyPr/>
                    <a:lstStyle/>
                    <a:p>
                      <a:pPr algn="ctr"/>
                      <a:r>
                        <a:rPr lang="en-US">
                          <a:effectLst/>
                        </a:rPr>
                        <a:t>2</a:t>
                      </a:r>
                    </a:p>
                  </a:txBody>
                  <a:tcPr marL="60960" marR="60960" marT="30480" marB="30480" anchor="ctr"/>
                </a:tc>
                <a:extLst>
                  <a:ext uri="{0D108BD9-81ED-4DB2-BD59-A6C34878D82A}">
                    <a16:rowId xmlns:a16="http://schemas.microsoft.com/office/drawing/2014/main" val="1890771194"/>
                  </a:ext>
                </a:extLst>
              </a:tr>
              <a:tr h="0">
                <a:tc>
                  <a:txBody>
                    <a:bodyPr/>
                    <a:lstStyle/>
                    <a:p>
                      <a:pPr algn="ctr"/>
                      <a:r>
                        <a:rPr lang="en-US">
                          <a:effectLst/>
                        </a:rPr>
                        <a:t>Precluded (drone ship)</a:t>
                      </a:r>
                    </a:p>
                  </a:txBody>
                  <a:tcPr marL="60960" marR="60960" marT="30480" marB="30480" anchor="ctr"/>
                </a:tc>
                <a:tc>
                  <a:txBody>
                    <a:bodyPr/>
                    <a:lstStyle/>
                    <a:p>
                      <a:pPr algn="ctr"/>
                      <a:r>
                        <a:rPr lang="en-US" dirty="0">
                          <a:effectLst/>
                        </a:rPr>
                        <a:t>1</a:t>
                      </a:r>
                    </a:p>
                  </a:txBody>
                  <a:tcPr marL="60960" marR="60960" marT="30480" marB="30480" anchor="ctr"/>
                </a:tc>
                <a:extLst>
                  <a:ext uri="{0D108BD9-81ED-4DB2-BD59-A6C34878D82A}">
                    <a16:rowId xmlns:a16="http://schemas.microsoft.com/office/drawing/2014/main" val="637979957"/>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67226"/>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on a map</a:t>
            </a:r>
          </a:p>
        </p:txBody>
      </p:sp>
      <p:pic>
        <p:nvPicPr>
          <p:cNvPr id="4" name="Imagen 3">
            <a:extLst>
              <a:ext uri="{FF2B5EF4-FFF2-40B4-BE49-F238E27FC236}">
                <a16:creationId xmlns:a16="http://schemas.microsoft.com/office/drawing/2014/main" id="{88F96163-CDD0-47A0-AC40-6798DA196914}"/>
              </a:ext>
            </a:extLst>
          </p:cNvPr>
          <p:cNvPicPr>
            <a:picLocks noChangeAspect="1"/>
          </p:cNvPicPr>
          <p:nvPr/>
        </p:nvPicPr>
        <p:blipFill>
          <a:blip r:embed="rId3"/>
          <a:stretch>
            <a:fillRect/>
          </a:stretch>
        </p:blipFill>
        <p:spPr>
          <a:xfrm>
            <a:off x="906389" y="1438645"/>
            <a:ext cx="5214206" cy="2551464"/>
          </a:xfrm>
          <a:prstGeom prst="rect">
            <a:avLst/>
          </a:prstGeom>
        </p:spPr>
      </p:pic>
      <p:pic>
        <p:nvPicPr>
          <p:cNvPr id="6" name="Imagen 5">
            <a:extLst>
              <a:ext uri="{FF2B5EF4-FFF2-40B4-BE49-F238E27FC236}">
                <a16:creationId xmlns:a16="http://schemas.microsoft.com/office/drawing/2014/main" id="{6F123556-32CC-49B7-B0F6-8469D5C39CCB}"/>
              </a:ext>
            </a:extLst>
          </p:cNvPr>
          <p:cNvPicPr>
            <a:picLocks noChangeAspect="1"/>
          </p:cNvPicPr>
          <p:nvPr/>
        </p:nvPicPr>
        <p:blipFill>
          <a:blip r:embed="rId4"/>
          <a:stretch>
            <a:fillRect/>
          </a:stretch>
        </p:blipFill>
        <p:spPr>
          <a:xfrm>
            <a:off x="1471309" y="4076113"/>
            <a:ext cx="2587958" cy="2686484"/>
          </a:xfrm>
          <a:prstGeom prst="rect">
            <a:avLst/>
          </a:prstGeom>
        </p:spPr>
      </p:pic>
      <p:graphicFrame>
        <p:nvGraphicFramePr>
          <p:cNvPr id="7" name="Tabla 6">
            <a:extLst>
              <a:ext uri="{FF2B5EF4-FFF2-40B4-BE49-F238E27FC236}">
                <a16:creationId xmlns:a16="http://schemas.microsoft.com/office/drawing/2014/main" id="{D598E80A-3E4E-4313-9215-867AA11A1DE5}"/>
              </a:ext>
            </a:extLst>
          </p:cNvPr>
          <p:cNvGraphicFramePr>
            <a:graphicFrameLocks noGrp="1"/>
          </p:cNvGraphicFramePr>
          <p:nvPr>
            <p:extLst>
              <p:ext uri="{D42A27DB-BD31-4B8C-83A1-F6EECF244321}">
                <p14:modId xmlns:p14="http://schemas.microsoft.com/office/powerpoint/2010/main" val="1756212376"/>
              </p:ext>
            </p:extLst>
          </p:nvPr>
        </p:nvGraphicFramePr>
        <p:xfrm>
          <a:off x="6661308" y="2792533"/>
          <a:ext cx="5214204" cy="2651760"/>
        </p:xfrm>
        <a:graphic>
          <a:graphicData uri="http://schemas.openxmlformats.org/drawingml/2006/table">
            <a:tbl>
              <a:tblPr firstRow="1">
                <a:tableStyleId>{69012ECD-51FC-41F1-AA8D-1B2483CD663E}</a:tableStyleId>
              </a:tblPr>
              <a:tblGrid>
                <a:gridCol w="1303551">
                  <a:extLst>
                    <a:ext uri="{9D8B030D-6E8A-4147-A177-3AD203B41FA5}">
                      <a16:colId xmlns:a16="http://schemas.microsoft.com/office/drawing/2014/main" val="2716194810"/>
                    </a:ext>
                  </a:extLst>
                </a:gridCol>
                <a:gridCol w="1303551">
                  <a:extLst>
                    <a:ext uri="{9D8B030D-6E8A-4147-A177-3AD203B41FA5}">
                      <a16:colId xmlns:a16="http://schemas.microsoft.com/office/drawing/2014/main" val="609895407"/>
                    </a:ext>
                  </a:extLst>
                </a:gridCol>
                <a:gridCol w="1303551">
                  <a:extLst>
                    <a:ext uri="{9D8B030D-6E8A-4147-A177-3AD203B41FA5}">
                      <a16:colId xmlns:a16="http://schemas.microsoft.com/office/drawing/2014/main" val="2169502334"/>
                    </a:ext>
                  </a:extLst>
                </a:gridCol>
                <a:gridCol w="1303551">
                  <a:extLst>
                    <a:ext uri="{9D8B030D-6E8A-4147-A177-3AD203B41FA5}">
                      <a16:colId xmlns:a16="http://schemas.microsoft.com/office/drawing/2014/main" val="1136685478"/>
                    </a:ext>
                  </a:extLst>
                </a:gridCol>
              </a:tblGrid>
              <a:tr h="0">
                <a:tc>
                  <a:txBody>
                    <a:bodyPr/>
                    <a:lstStyle/>
                    <a:p>
                      <a:pPr algn="ctr" fontAlgn="ctr"/>
                      <a:r>
                        <a:rPr lang="es-419" b="1" dirty="0" err="1">
                          <a:effectLst/>
                        </a:rPr>
                        <a:t>Launch</a:t>
                      </a:r>
                      <a:r>
                        <a:rPr lang="es-419" b="1" dirty="0">
                          <a:effectLst/>
                        </a:rPr>
                        <a:t> </a:t>
                      </a:r>
                      <a:r>
                        <a:rPr lang="es-419" b="1" dirty="0" err="1">
                          <a:effectLst/>
                        </a:rPr>
                        <a:t>Site</a:t>
                      </a:r>
                      <a:endParaRPr lang="en-US" b="1" dirty="0">
                        <a:effectLst/>
                      </a:endParaRPr>
                    </a:p>
                  </a:txBody>
                  <a:tcPr anchor="ctr"/>
                </a:tc>
                <a:tc>
                  <a:txBody>
                    <a:bodyPr/>
                    <a:lstStyle/>
                    <a:p>
                      <a:pPr algn="ctr" fontAlgn="ctr"/>
                      <a:r>
                        <a:rPr lang="en-US" dirty="0">
                          <a:effectLst/>
                        </a:rPr>
                        <a:t>Lat</a:t>
                      </a:r>
                      <a:endParaRPr lang="en-US" b="1" dirty="0">
                        <a:effectLst/>
                      </a:endParaRPr>
                    </a:p>
                  </a:txBody>
                  <a:tcPr anchor="ctr"/>
                </a:tc>
                <a:tc>
                  <a:txBody>
                    <a:bodyPr/>
                    <a:lstStyle/>
                    <a:p>
                      <a:pPr algn="ctr" fontAlgn="ctr"/>
                      <a:r>
                        <a:rPr lang="en-US" dirty="0">
                          <a:effectLst/>
                        </a:rPr>
                        <a:t>Long</a:t>
                      </a:r>
                      <a:endParaRPr lang="en-US" b="1" dirty="0">
                        <a:effectLst/>
                      </a:endParaRPr>
                    </a:p>
                  </a:txBody>
                  <a:tcPr anchor="ctr"/>
                </a:tc>
                <a:tc>
                  <a:txBody>
                    <a:bodyPr/>
                    <a:lstStyle/>
                    <a:p>
                      <a:pPr algn="ctr"/>
                      <a:r>
                        <a:rPr lang="es-419" dirty="0"/>
                        <a:t>Color</a:t>
                      </a:r>
                      <a:endParaRPr lang="en-US" dirty="0"/>
                    </a:p>
                  </a:txBody>
                  <a:tcPr/>
                </a:tc>
                <a:extLst>
                  <a:ext uri="{0D108BD9-81ED-4DB2-BD59-A6C34878D82A}">
                    <a16:rowId xmlns:a16="http://schemas.microsoft.com/office/drawing/2014/main" val="1345239906"/>
                  </a:ext>
                </a:extLst>
              </a:tr>
              <a:tr h="0">
                <a:tc>
                  <a:txBody>
                    <a:bodyPr/>
                    <a:lstStyle/>
                    <a:p>
                      <a:pPr algn="ctr" fontAlgn="ctr"/>
                      <a:r>
                        <a:rPr lang="en-US" dirty="0">
                          <a:effectLst/>
                        </a:rPr>
                        <a:t>CCAFS LC-40</a:t>
                      </a:r>
                    </a:p>
                  </a:txBody>
                  <a:tcPr anchor="ctr"/>
                </a:tc>
                <a:tc>
                  <a:txBody>
                    <a:bodyPr/>
                    <a:lstStyle/>
                    <a:p>
                      <a:pPr algn="ctr" fontAlgn="ctr"/>
                      <a:r>
                        <a:rPr lang="en-US" dirty="0">
                          <a:effectLst/>
                        </a:rPr>
                        <a:t>28.562302</a:t>
                      </a:r>
                    </a:p>
                  </a:txBody>
                  <a:tcPr anchor="ctr"/>
                </a:tc>
                <a:tc>
                  <a:txBody>
                    <a:bodyPr/>
                    <a:lstStyle/>
                    <a:p>
                      <a:pPr algn="ctr" fontAlgn="ctr"/>
                      <a:r>
                        <a:rPr lang="en-US">
                          <a:effectLst/>
                        </a:rPr>
                        <a:t>-80.577356</a:t>
                      </a:r>
                    </a:p>
                  </a:txBody>
                  <a:tcPr anchor="ctr"/>
                </a:tc>
                <a:tc>
                  <a:txBody>
                    <a:bodyPr/>
                    <a:lstStyle/>
                    <a:p>
                      <a:pPr algn="ctr" fontAlgn="ctr"/>
                      <a:r>
                        <a:rPr lang="es-419" dirty="0">
                          <a:effectLst/>
                        </a:rPr>
                        <a:t>Blue</a:t>
                      </a:r>
                      <a:endParaRPr lang="en-US" dirty="0">
                        <a:effectLst/>
                      </a:endParaRPr>
                    </a:p>
                  </a:txBody>
                  <a:tcPr anchor="ctr"/>
                </a:tc>
                <a:extLst>
                  <a:ext uri="{0D108BD9-81ED-4DB2-BD59-A6C34878D82A}">
                    <a16:rowId xmlns:a16="http://schemas.microsoft.com/office/drawing/2014/main" val="1343266849"/>
                  </a:ext>
                </a:extLst>
              </a:tr>
              <a:tr h="0">
                <a:tc>
                  <a:txBody>
                    <a:bodyPr/>
                    <a:lstStyle/>
                    <a:p>
                      <a:pPr algn="ctr" fontAlgn="ctr"/>
                      <a:r>
                        <a:rPr lang="en-US">
                          <a:effectLst/>
                        </a:rPr>
                        <a:t>CCAFS SLC-40</a:t>
                      </a:r>
                    </a:p>
                  </a:txBody>
                  <a:tcPr anchor="ctr"/>
                </a:tc>
                <a:tc>
                  <a:txBody>
                    <a:bodyPr/>
                    <a:lstStyle/>
                    <a:p>
                      <a:pPr algn="ctr" fontAlgn="ctr"/>
                      <a:r>
                        <a:rPr lang="en-US" dirty="0">
                          <a:effectLst/>
                        </a:rPr>
                        <a:t>28.563197</a:t>
                      </a:r>
                    </a:p>
                  </a:txBody>
                  <a:tcPr anchor="ctr"/>
                </a:tc>
                <a:tc>
                  <a:txBody>
                    <a:bodyPr/>
                    <a:lstStyle/>
                    <a:p>
                      <a:pPr algn="ctr" fontAlgn="ctr"/>
                      <a:r>
                        <a:rPr lang="en-US">
                          <a:effectLst/>
                        </a:rPr>
                        <a:t>-80.576820</a:t>
                      </a:r>
                    </a:p>
                  </a:txBody>
                  <a:tcPr anchor="ctr"/>
                </a:tc>
                <a:tc>
                  <a:txBody>
                    <a:bodyPr/>
                    <a:lstStyle/>
                    <a:p>
                      <a:pPr algn="ctr" fontAlgn="ctr"/>
                      <a:r>
                        <a:rPr lang="es-419" dirty="0">
                          <a:effectLst/>
                        </a:rPr>
                        <a:t>Green</a:t>
                      </a:r>
                      <a:endParaRPr lang="en-US" dirty="0">
                        <a:effectLst/>
                      </a:endParaRPr>
                    </a:p>
                  </a:txBody>
                  <a:tcPr anchor="ctr"/>
                </a:tc>
                <a:extLst>
                  <a:ext uri="{0D108BD9-81ED-4DB2-BD59-A6C34878D82A}">
                    <a16:rowId xmlns:a16="http://schemas.microsoft.com/office/drawing/2014/main" val="2363919633"/>
                  </a:ext>
                </a:extLst>
              </a:tr>
              <a:tr h="0">
                <a:tc>
                  <a:txBody>
                    <a:bodyPr/>
                    <a:lstStyle/>
                    <a:p>
                      <a:pPr algn="ctr" fontAlgn="ctr"/>
                      <a:r>
                        <a:rPr lang="en-US">
                          <a:effectLst/>
                        </a:rPr>
                        <a:t>KSC LC-39A</a:t>
                      </a:r>
                    </a:p>
                  </a:txBody>
                  <a:tcPr anchor="ctr"/>
                </a:tc>
                <a:tc>
                  <a:txBody>
                    <a:bodyPr/>
                    <a:lstStyle/>
                    <a:p>
                      <a:pPr algn="ctr" fontAlgn="ctr"/>
                      <a:r>
                        <a:rPr lang="en-US" dirty="0">
                          <a:effectLst/>
                        </a:rPr>
                        <a:t>28.573255</a:t>
                      </a:r>
                    </a:p>
                  </a:txBody>
                  <a:tcPr anchor="ctr"/>
                </a:tc>
                <a:tc>
                  <a:txBody>
                    <a:bodyPr/>
                    <a:lstStyle/>
                    <a:p>
                      <a:pPr algn="ctr" fontAlgn="ctr"/>
                      <a:r>
                        <a:rPr lang="en-US" dirty="0">
                          <a:effectLst/>
                        </a:rPr>
                        <a:t>-80.646895</a:t>
                      </a:r>
                    </a:p>
                  </a:txBody>
                  <a:tcPr anchor="ctr"/>
                </a:tc>
                <a:tc>
                  <a:txBody>
                    <a:bodyPr/>
                    <a:lstStyle/>
                    <a:p>
                      <a:pPr algn="ctr" fontAlgn="ctr"/>
                      <a:r>
                        <a:rPr lang="es-419" dirty="0">
                          <a:effectLst/>
                        </a:rPr>
                        <a:t>Green</a:t>
                      </a:r>
                      <a:endParaRPr lang="en-US" dirty="0">
                        <a:effectLst/>
                      </a:endParaRPr>
                    </a:p>
                  </a:txBody>
                  <a:tcPr anchor="ctr"/>
                </a:tc>
                <a:extLst>
                  <a:ext uri="{0D108BD9-81ED-4DB2-BD59-A6C34878D82A}">
                    <a16:rowId xmlns:a16="http://schemas.microsoft.com/office/drawing/2014/main" val="2768121821"/>
                  </a:ext>
                </a:extLst>
              </a:tr>
              <a:tr h="0">
                <a:tc>
                  <a:txBody>
                    <a:bodyPr/>
                    <a:lstStyle/>
                    <a:p>
                      <a:pPr algn="ctr" fontAlgn="ctr"/>
                      <a:r>
                        <a:rPr lang="en-US" dirty="0">
                          <a:effectLst/>
                        </a:rPr>
                        <a:t>VAFB SLC-4E</a:t>
                      </a:r>
                    </a:p>
                  </a:txBody>
                  <a:tcPr anchor="ctr"/>
                </a:tc>
                <a:tc>
                  <a:txBody>
                    <a:bodyPr/>
                    <a:lstStyle/>
                    <a:p>
                      <a:pPr algn="ctr" fontAlgn="ctr"/>
                      <a:r>
                        <a:rPr lang="en-US">
                          <a:effectLst/>
                        </a:rPr>
                        <a:t>34.632834</a:t>
                      </a:r>
                    </a:p>
                  </a:txBody>
                  <a:tcPr anchor="ctr"/>
                </a:tc>
                <a:tc>
                  <a:txBody>
                    <a:bodyPr/>
                    <a:lstStyle/>
                    <a:p>
                      <a:pPr algn="ctr" fontAlgn="ctr"/>
                      <a:r>
                        <a:rPr lang="en-US" dirty="0">
                          <a:effectLst/>
                        </a:rPr>
                        <a:t>-120.610745</a:t>
                      </a:r>
                    </a:p>
                  </a:txBody>
                  <a:tcPr anchor="ctr"/>
                </a:tc>
                <a:tc>
                  <a:txBody>
                    <a:bodyPr/>
                    <a:lstStyle/>
                    <a:p>
                      <a:pPr algn="ctr" fontAlgn="ctr"/>
                      <a:r>
                        <a:rPr lang="es-419" dirty="0">
                          <a:effectLst/>
                        </a:rPr>
                        <a:t>Red</a:t>
                      </a:r>
                      <a:endParaRPr lang="en-US" dirty="0">
                        <a:effectLst/>
                      </a:endParaRPr>
                    </a:p>
                  </a:txBody>
                  <a:tcPr anchor="ctr"/>
                </a:tc>
                <a:extLst>
                  <a:ext uri="{0D108BD9-81ED-4DB2-BD59-A6C34878D82A}">
                    <a16:rowId xmlns:a16="http://schemas.microsoft.com/office/drawing/2014/main" val="456206297"/>
                  </a:ext>
                </a:extLst>
              </a:tr>
            </a:tbl>
          </a:graphicData>
        </a:graphic>
      </p:graphicFrame>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533409" y="1693718"/>
            <a:ext cx="4390568" cy="4483245"/>
          </a:xfrm>
          <a:prstGeom prst="rect">
            <a:avLst/>
          </a:prstGeom>
        </p:spPr>
        <p:txBody>
          <a:bodyPr lIns="91440" tIns="45720" rIns="91440" bIns="45720" anchor="t">
            <a:normAutofit/>
          </a:bodyPr>
          <a:lstStyle/>
          <a:p>
            <a:r>
              <a:rPr lang="en-US" dirty="0">
                <a:latin typeface="+mj-lt"/>
              </a:rPr>
              <a:t>If a launch was successful `(class=1)`, then we use a green marker and if a launch was failed, we use a red marker `(class=0)`.</a:t>
            </a:r>
          </a:p>
          <a:p>
            <a:r>
              <a:rPr lang="en-US" dirty="0">
                <a:latin typeface="+mj-lt"/>
              </a:rPr>
              <a:t>Highest success rate at KSC LC-39A (76.92%).</a:t>
            </a:r>
          </a:p>
          <a:p>
            <a:r>
              <a:rPr lang="en-US" dirty="0">
                <a:latin typeface="+mj-lt"/>
              </a:rPr>
              <a:t>Lowest success rate at CCAFS LC-40 (26.92%).</a:t>
            </a:r>
            <a:br>
              <a:rPr lang="en-US" dirty="0"/>
            </a:br>
            <a:endParaRPr lang="en-US" dirty="0"/>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All launch records</a:t>
            </a:r>
          </a:p>
        </p:txBody>
      </p:sp>
      <p:pic>
        <p:nvPicPr>
          <p:cNvPr id="4" name="Imagen 3">
            <a:extLst>
              <a:ext uri="{FF2B5EF4-FFF2-40B4-BE49-F238E27FC236}">
                <a16:creationId xmlns:a16="http://schemas.microsoft.com/office/drawing/2014/main" id="{D0B646C6-39EA-4550-87CD-2CA0D35617A8}"/>
              </a:ext>
            </a:extLst>
          </p:cNvPr>
          <p:cNvPicPr>
            <a:picLocks noChangeAspect="1"/>
          </p:cNvPicPr>
          <p:nvPr/>
        </p:nvPicPr>
        <p:blipFill>
          <a:blip r:embed="rId3"/>
          <a:stretch>
            <a:fillRect/>
          </a:stretch>
        </p:blipFill>
        <p:spPr>
          <a:xfrm>
            <a:off x="434257" y="1401790"/>
            <a:ext cx="2484288" cy="2588605"/>
          </a:xfrm>
          <a:prstGeom prst="rect">
            <a:avLst/>
          </a:prstGeom>
        </p:spPr>
      </p:pic>
      <p:pic>
        <p:nvPicPr>
          <p:cNvPr id="7" name="Imagen 6">
            <a:extLst>
              <a:ext uri="{FF2B5EF4-FFF2-40B4-BE49-F238E27FC236}">
                <a16:creationId xmlns:a16="http://schemas.microsoft.com/office/drawing/2014/main" id="{4AE6B2BC-D206-4840-ACA8-11DC29495392}"/>
              </a:ext>
            </a:extLst>
          </p:cNvPr>
          <p:cNvPicPr>
            <a:picLocks noChangeAspect="1"/>
          </p:cNvPicPr>
          <p:nvPr/>
        </p:nvPicPr>
        <p:blipFill>
          <a:blip r:embed="rId4"/>
          <a:stretch>
            <a:fillRect/>
          </a:stretch>
        </p:blipFill>
        <p:spPr>
          <a:xfrm>
            <a:off x="268023" y="4219445"/>
            <a:ext cx="3305303" cy="1910353"/>
          </a:xfrm>
          <a:prstGeom prst="rect">
            <a:avLst/>
          </a:prstGeom>
        </p:spPr>
      </p:pic>
      <p:pic>
        <p:nvPicPr>
          <p:cNvPr id="9" name="Imagen 8">
            <a:extLst>
              <a:ext uri="{FF2B5EF4-FFF2-40B4-BE49-F238E27FC236}">
                <a16:creationId xmlns:a16="http://schemas.microsoft.com/office/drawing/2014/main" id="{1FCF90AD-9974-4160-8D28-72BFF75714CE}"/>
              </a:ext>
            </a:extLst>
          </p:cNvPr>
          <p:cNvPicPr>
            <a:picLocks noChangeAspect="1"/>
          </p:cNvPicPr>
          <p:nvPr/>
        </p:nvPicPr>
        <p:blipFill>
          <a:blip r:embed="rId5"/>
          <a:stretch>
            <a:fillRect/>
          </a:stretch>
        </p:blipFill>
        <p:spPr>
          <a:xfrm>
            <a:off x="3739560" y="3943136"/>
            <a:ext cx="3510394" cy="2082437"/>
          </a:xfrm>
          <a:prstGeom prst="rect">
            <a:avLst/>
          </a:prstGeom>
        </p:spPr>
      </p:pic>
      <p:pic>
        <p:nvPicPr>
          <p:cNvPr id="10" name="Imagen 9">
            <a:extLst>
              <a:ext uri="{FF2B5EF4-FFF2-40B4-BE49-F238E27FC236}">
                <a16:creationId xmlns:a16="http://schemas.microsoft.com/office/drawing/2014/main" id="{9BE17132-8DBB-4063-BB26-C1FA713D0569}"/>
              </a:ext>
            </a:extLst>
          </p:cNvPr>
          <p:cNvPicPr>
            <a:picLocks noChangeAspect="1"/>
          </p:cNvPicPr>
          <p:nvPr/>
        </p:nvPicPr>
        <p:blipFill rotWithShape="1">
          <a:blip r:embed="rId6"/>
          <a:srcRect l="29221" b="10721"/>
          <a:stretch/>
        </p:blipFill>
        <p:spPr>
          <a:xfrm rot="5400000">
            <a:off x="4300989" y="794214"/>
            <a:ext cx="2602297" cy="357908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039861"/>
            <a:ext cx="2743200" cy="401638"/>
          </a:xfrm>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893617" y="299659"/>
            <a:ext cx="12739255" cy="15914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Closest city and highway to </a:t>
            </a:r>
            <a:r>
              <a:rPr lang="en-US" dirty="0"/>
              <a:t>VAFB SLC-4E</a:t>
            </a:r>
          </a:p>
          <a:p>
            <a:r>
              <a:rPr lang="en-US" dirty="0">
                <a:solidFill>
                  <a:srgbClr val="0B49CB"/>
                </a:solidFill>
                <a:latin typeface="Abadi"/>
              </a:rPr>
              <a:t> </a:t>
            </a:r>
          </a:p>
        </p:txBody>
      </p:sp>
      <p:pic>
        <p:nvPicPr>
          <p:cNvPr id="2" name="Imagen 1">
            <a:extLst>
              <a:ext uri="{FF2B5EF4-FFF2-40B4-BE49-F238E27FC236}">
                <a16:creationId xmlns:a16="http://schemas.microsoft.com/office/drawing/2014/main" id="{9769351B-A760-4B67-A14F-7B32A264A0C7}"/>
              </a:ext>
            </a:extLst>
          </p:cNvPr>
          <p:cNvPicPr>
            <a:picLocks noChangeAspect="1"/>
          </p:cNvPicPr>
          <p:nvPr/>
        </p:nvPicPr>
        <p:blipFill>
          <a:blip r:embed="rId3"/>
          <a:stretch>
            <a:fillRect/>
          </a:stretch>
        </p:blipFill>
        <p:spPr>
          <a:xfrm>
            <a:off x="998179" y="1758543"/>
            <a:ext cx="3067478" cy="4467849"/>
          </a:xfrm>
          <a:prstGeom prst="rect">
            <a:avLst/>
          </a:prstGeom>
        </p:spPr>
      </p:pic>
      <p:pic>
        <p:nvPicPr>
          <p:cNvPr id="4" name="Imagen 3">
            <a:extLst>
              <a:ext uri="{FF2B5EF4-FFF2-40B4-BE49-F238E27FC236}">
                <a16:creationId xmlns:a16="http://schemas.microsoft.com/office/drawing/2014/main" id="{6FA424F0-280F-4DDE-B462-6274B4FF3799}"/>
              </a:ext>
            </a:extLst>
          </p:cNvPr>
          <p:cNvPicPr>
            <a:picLocks noChangeAspect="1"/>
          </p:cNvPicPr>
          <p:nvPr/>
        </p:nvPicPr>
        <p:blipFill>
          <a:blip r:embed="rId4"/>
          <a:stretch>
            <a:fillRect/>
          </a:stretch>
        </p:blipFill>
        <p:spPr>
          <a:xfrm>
            <a:off x="4228059" y="1891145"/>
            <a:ext cx="6605413" cy="380693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4" name="Marcador de contenido 3">
            <a:extLst>
              <a:ext uri="{FF2B5EF4-FFF2-40B4-BE49-F238E27FC236}">
                <a16:creationId xmlns:a16="http://schemas.microsoft.com/office/drawing/2014/main" id="{D52C587F-2B0E-44F0-BC4A-FA1D4A757D4F}"/>
              </a:ext>
            </a:extLst>
          </p:cNvPr>
          <p:cNvPicPr>
            <a:picLocks noGrp="1" noChangeAspect="1"/>
          </p:cNvPicPr>
          <p:nvPr>
            <p:ph idx="4294967295"/>
          </p:nvPr>
        </p:nvPicPr>
        <p:blipFill>
          <a:blip r:embed="rId3"/>
          <a:stretch>
            <a:fillRect/>
          </a:stretch>
        </p:blipFill>
        <p:spPr>
          <a:xfrm>
            <a:off x="1012825" y="1821846"/>
            <a:ext cx="9745662" cy="3469579"/>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counts for all launch sites</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93210"/>
            <a:ext cx="10373332" cy="472614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lang="en-US" sz="2400" b="1" dirty="0">
                <a:solidFill>
                  <a:schemeClr val="tx1"/>
                </a:solidFill>
                <a:effectLst>
                  <a:outerShdw blurRad="38100" dist="38100" dir="2700000" algn="tl">
                    <a:srgbClr val="000000">
                      <a:alpha val="43137"/>
                    </a:srgbClr>
                  </a:outerShdw>
                </a:effectLst>
                <a:latin typeface="Abadi" panose="020B0604020104020204" pitchFamily="34" charset="0"/>
              </a:rPr>
              <a:t>Project background and context</a:t>
            </a:r>
            <a:br>
              <a:rPr lang="en-US" sz="2400" dirty="0">
                <a:solidFill>
                  <a:schemeClr val="tx1"/>
                </a:solidFill>
                <a:latin typeface="Abadi" panose="020B0604020104020204" pitchFamily="34" charset="0"/>
              </a:rPr>
            </a:br>
            <a:r>
              <a:rPr lang="en-US" sz="2400" dirty="0">
                <a:solidFill>
                  <a:schemeClr val="tx1"/>
                </a:solidFill>
                <a:latin typeface="Abadi" panose="020B0604020104020204" pitchFamily="34" charset="0"/>
              </a:rPr>
              <a:t>SpaceX promotes its Falcon 9 rocket launches on its website, with a price tag of 62 million dollars, while other providers charge more than 165 million dollars per launch. A significant portion of the cost savings is due to SpaceX's ability to reuse the first stage. Thus, by predicting whether the first stage will land successfully, we can estimate the launch cost.</a:t>
            </a:r>
          </a:p>
          <a:p>
            <a:pPr marL="0" indent="0" algn="just">
              <a:lnSpc>
                <a:spcPct val="150000"/>
              </a:lnSpc>
              <a:buNone/>
            </a:pPr>
            <a:endParaRPr lang="en-US" sz="2400" dirty="0">
              <a:solidFill>
                <a:schemeClr val="tx1"/>
              </a:solidFill>
              <a:latin typeface="Abadi" panose="020B0604020104020204" pitchFamily="34" charset="0"/>
            </a:endParaRPr>
          </a:p>
          <a:p>
            <a:pPr>
              <a:lnSpc>
                <a:spcPct val="150000"/>
              </a:lnSpc>
            </a:pPr>
            <a:r>
              <a:rPr lang="en-US" sz="2400" b="1" dirty="0">
                <a:solidFill>
                  <a:schemeClr val="tx1"/>
                </a:solidFill>
                <a:effectLst>
                  <a:outerShdw blurRad="38100" dist="38100" dir="2700000" algn="tl">
                    <a:srgbClr val="000000">
                      <a:alpha val="43137"/>
                    </a:srgbClr>
                  </a:outerShdw>
                </a:effectLst>
                <a:latin typeface="Abadi" panose="020B0604020104020204" pitchFamily="34" charset="0"/>
              </a:rPr>
              <a:t>Problems you want to find answers</a:t>
            </a:r>
            <a:br>
              <a:rPr lang="en-US" sz="2400" dirty="0">
                <a:solidFill>
                  <a:schemeClr val="tx1"/>
                </a:solidFill>
                <a:latin typeface="Abadi" panose="020B0604020104020204" pitchFamily="34" charset="0"/>
              </a:rPr>
            </a:br>
            <a:r>
              <a:rPr lang="en-US" sz="2400" dirty="0">
                <a:solidFill>
                  <a:schemeClr val="tx1"/>
                </a:solidFill>
                <a:latin typeface="Abadi" panose="020B0604020104020204" pitchFamily="34" charset="0"/>
              </a:rPr>
              <a:t>In this capstone project, </a:t>
            </a:r>
            <a:r>
              <a:rPr lang="en-US" sz="2400" dirty="0">
                <a:solidFill>
                  <a:schemeClr val="tx1"/>
                </a:solidFill>
                <a:effectLst>
                  <a:outerShdw blurRad="38100" dist="38100" dir="2700000" algn="tl">
                    <a:srgbClr val="000000">
                      <a:alpha val="43137"/>
                    </a:srgbClr>
                  </a:outerShdw>
                </a:effectLst>
                <a:latin typeface="Abadi" panose="020B0604020104020204" pitchFamily="34" charset="0"/>
              </a:rPr>
              <a:t>our goal is to forecast whether the Falcon 9 first stage will land successfully.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p:txBody>
      </p:sp>
      <p:pic>
        <p:nvPicPr>
          <p:cNvPr id="4" name="Imagen 3">
            <a:extLst>
              <a:ext uri="{FF2B5EF4-FFF2-40B4-BE49-F238E27FC236}">
                <a16:creationId xmlns:a16="http://schemas.microsoft.com/office/drawing/2014/main" id="{D931A010-324F-41B1-B56D-C411CD02FB40}"/>
              </a:ext>
            </a:extLst>
          </p:cNvPr>
          <p:cNvPicPr>
            <a:picLocks noChangeAspect="1"/>
          </p:cNvPicPr>
          <p:nvPr/>
        </p:nvPicPr>
        <p:blipFill>
          <a:blip r:embed="rId3"/>
          <a:stretch>
            <a:fillRect/>
          </a:stretch>
        </p:blipFill>
        <p:spPr>
          <a:xfrm>
            <a:off x="76200" y="1557338"/>
            <a:ext cx="12039600" cy="428625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98433"/>
            <a:ext cx="1987477" cy="503238"/>
          </a:xfrm>
          <a:prstGeom prst="rect">
            <a:avLst/>
          </a:prstGeom>
        </p:spPr>
        <p:txBody>
          <a:bodyPr lIns="91440" tIns="45720" rIns="91440" bIns="45720" anchor="t">
            <a:normAutofit/>
          </a:bodyPr>
          <a:lstStyle/>
          <a:p>
            <a:pPr>
              <a:lnSpc>
                <a:spcPct val="100000"/>
              </a:lnSpc>
              <a:spcBef>
                <a:spcPts val="1400"/>
              </a:spcBef>
            </a:pPr>
            <a:r>
              <a:rPr lang="es-419" sz="2200" dirty="0" err="1">
                <a:solidFill>
                  <a:schemeClr val="accent3">
                    <a:lumMod val="25000"/>
                  </a:schemeClr>
                </a:solidFill>
                <a:latin typeface="Abadi" panose="020B0604020104020204" pitchFamily="34" charset="0"/>
              </a:rPr>
              <a:t>All</a:t>
            </a:r>
            <a:r>
              <a:rPr lang="es-419" sz="2200" dirty="0">
                <a:solidFill>
                  <a:schemeClr val="accent3">
                    <a:lumMod val="25000"/>
                  </a:schemeClr>
                </a:solidFill>
                <a:latin typeface="Abadi" panose="020B0604020104020204" pitchFamily="34" charset="0"/>
              </a:rPr>
              <a:t> </a:t>
            </a:r>
            <a:r>
              <a:rPr lang="es-419" sz="2200" dirty="0" err="1">
                <a:solidFill>
                  <a:schemeClr val="accent3">
                    <a:lumMod val="25000"/>
                  </a:schemeClr>
                </a:solidFill>
                <a:latin typeface="Abadi" panose="020B0604020104020204" pitchFamily="34" charset="0"/>
              </a:rPr>
              <a:t>range</a:t>
            </a:r>
            <a:r>
              <a:rPr lang="es-419"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194337"/>
            <a:ext cx="10515600" cy="97339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for all sites, with different payload </a:t>
            </a:r>
          </a:p>
        </p:txBody>
      </p:sp>
      <p:sp>
        <p:nvSpPr>
          <p:cNvPr id="10" name="Content Placeholder 4">
            <a:extLst>
              <a:ext uri="{FF2B5EF4-FFF2-40B4-BE49-F238E27FC236}">
                <a16:creationId xmlns:a16="http://schemas.microsoft.com/office/drawing/2014/main" id="{16CF5AE7-53EE-4FDB-BC69-4AA2B8828D2F}"/>
              </a:ext>
            </a:extLst>
          </p:cNvPr>
          <p:cNvSpPr txBox="1">
            <a:spLocks/>
          </p:cNvSpPr>
          <p:nvPr/>
        </p:nvSpPr>
        <p:spPr>
          <a:xfrm>
            <a:off x="8384509" y="4037189"/>
            <a:ext cx="3606727" cy="5032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s-419" sz="2200" dirty="0" err="1">
                <a:solidFill>
                  <a:schemeClr val="accent3">
                    <a:lumMod val="25000"/>
                  </a:schemeClr>
                </a:solidFill>
                <a:latin typeface="Abadi" panose="020B0604020104020204" pitchFamily="34" charset="0"/>
              </a:rPr>
              <a:t>From</a:t>
            </a:r>
            <a:r>
              <a:rPr lang="es-419" sz="2200" dirty="0">
                <a:solidFill>
                  <a:schemeClr val="accent3">
                    <a:lumMod val="25000"/>
                  </a:schemeClr>
                </a:solidFill>
                <a:latin typeface="Abadi" panose="020B0604020104020204" pitchFamily="34" charset="0"/>
              </a:rPr>
              <a:t> 3000kg </a:t>
            </a:r>
            <a:r>
              <a:rPr lang="es-419" sz="2200" dirty="0" err="1">
                <a:solidFill>
                  <a:schemeClr val="accent3">
                    <a:lumMod val="25000"/>
                  </a:schemeClr>
                </a:solidFill>
                <a:latin typeface="Abadi" panose="020B0604020104020204" pitchFamily="34" charset="0"/>
              </a:rPr>
              <a:t>to</a:t>
            </a:r>
            <a:r>
              <a:rPr lang="es-419" sz="2200" dirty="0">
                <a:solidFill>
                  <a:schemeClr val="accent3">
                    <a:lumMod val="25000"/>
                  </a:schemeClr>
                </a:solidFill>
                <a:latin typeface="Abadi" panose="020B0604020104020204" pitchFamily="34" charset="0"/>
              </a:rPr>
              <a:t> 6000kg:</a:t>
            </a:r>
            <a:endParaRPr lang="en-US" sz="2200" dirty="0">
              <a:solidFill>
                <a:schemeClr val="accent3">
                  <a:lumMod val="25000"/>
                </a:schemeClr>
              </a:solidFill>
              <a:latin typeface="Abadi" panose="020B0604020104020204" pitchFamily="34" charset="0"/>
            </a:endParaRPr>
          </a:p>
        </p:txBody>
      </p:sp>
      <p:pic>
        <p:nvPicPr>
          <p:cNvPr id="9" name="Imagen 8">
            <a:extLst>
              <a:ext uri="{FF2B5EF4-FFF2-40B4-BE49-F238E27FC236}">
                <a16:creationId xmlns:a16="http://schemas.microsoft.com/office/drawing/2014/main" id="{D7529FE9-E871-4B48-8CE3-C938666E73E2}"/>
              </a:ext>
            </a:extLst>
          </p:cNvPr>
          <p:cNvPicPr>
            <a:picLocks noChangeAspect="1"/>
          </p:cNvPicPr>
          <p:nvPr/>
        </p:nvPicPr>
        <p:blipFill>
          <a:blip r:embed="rId3"/>
          <a:stretch>
            <a:fillRect/>
          </a:stretch>
        </p:blipFill>
        <p:spPr>
          <a:xfrm>
            <a:off x="194588" y="1951053"/>
            <a:ext cx="8035012" cy="2559476"/>
          </a:xfrm>
          <a:prstGeom prst="rect">
            <a:avLst/>
          </a:prstGeom>
        </p:spPr>
      </p:pic>
      <p:pic>
        <p:nvPicPr>
          <p:cNvPr id="13" name="Imagen 12">
            <a:extLst>
              <a:ext uri="{FF2B5EF4-FFF2-40B4-BE49-F238E27FC236}">
                <a16:creationId xmlns:a16="http://schemas.microsoft.com/office/drawing/2014/main" id="{4CED7001-81B7-4D7A-A011-625CE3C02301}"/>
              </a:ext>
            </a:extLst>
          </p:cNvPr>
          <p:cNvPicPr>
            <a:picLocks noChangeAspect="1"/>
          </p:cNvPicPr>
          <p:nvPr/>
        </p:nvPicPr>
        <p:blipFill>
          <a:blip r:embed="rId4"/>
          <a:stretch>
            <a:fillRect/>
          </a:stretch>
        </p:blipFill>
        <p:spPr>
          <a:xfrm>
            <a:off x="4953136" y="4521148"/>
            <a:ext cx="6862746" cy="214251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308364" y="4394375"/>
            <a:ext cx="5325989" cy="123857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a:t>
            </a:r>
            <a:r>
              <a:rPr lang="en-US" sz="2200" dirty="0">
                <a:solidFill>
                  <a:schemeClr val="accent3">
                    <a:lumMod val="25000"/>
                  </a:schemeClr>
                </a:solidFill>
                <a:latin typeface="Abadi" panose="020B0604020104020204" pitchFamily="34" charset="0"/>
              </a:rPr>
              <a:t>model that has the highest classification accuracy is the classification tree</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6" name="Tabla 5">
            <a:extLst>
              <a:ext uri="{FF2B5EF4-FFF2-40B4-BE49-F238E27FC236}">
                <a16:creationId xmlns:a16="http://schemas.microsoft.com/office/drawing/2014/main" id="{A22F62B7-DB85-41CA-A0A6-E19D37DA89BB}"/>
              </a:ext>
            </a:extLst>
          </p:cNvPr>
          <p:cNvGraphicFramePr>
            <a:graphicFrameLocks noGrp="1"/>
          </p:cNvGraphicFramePr>
          <p:nvPr>
            <p:extLst>
              <p:ext uri="{D42A27DB-BD31-4B8C-83A1-F6EECF244321}">
                <p14:modId xmlns:p14="http://schemas.microsoft.com/office/powerpoint/2010/main" val="3500073602"/>
              </p:ext>
            </p:extLst>
          </p:nvPr>
        </p:nvGraphicFramePr>
        <p:xfrm>
          <a:off x="6502329" y="1525483"/>
          <a:ext cx="5031579" cy="2443845"/>
        </p:xfrm>
        <a:graphic>
          <a:graphicData uri="http://schemas.openxmlformats.org/drawingml/2006/table">
            <a:tbl>
              <a:tblPr firstRow="1">
                <a:tableStyleId>{3B4B98B0-60AC-42C2-AFA5-B58CD77FA1E5}</a:tableStyleId>
              </a:tblPr>
              <a:tblGrid>
                <a:gridCol w="1371776">
                  <a:extLst>
                    <a:ext uri="{9D8B030D-6E8A-4147-A177-3AD203B41FA5}">
                      <a16:colId xmlns:a16="http://schemas.microsoft.com/office/drawing/2014/main" val="2784179025"/>
                    </a:ext>
                  </a:extLst>
                </a:gridCol>
                <a:gridCol w="1516204">
                  <a:extLst>
                    <a:ext uri="{9D8B030D-6E8A-4147-A177-3AD203B41FA5}">
                      <a16:colId xmlns:a16="http://schemas.microsoft.com/office/drawing/2014/main" val="1524240155"/>
                    </a:ext>
                  </a:extLst>
                </a:gridCol>
                <a:gridCol w="2143599">
                  <a:extLst>
                    <a:ext uri="{9D8B030D-6E8A-4147-A177-3AD203B41FA5}">
                      <a16:colId xmlns:a16="http://schemas.microsoft.com/office/drawing/2014/main" val="997652438"/>
                    </a:ext>
                  </a:extLst>
                </a:gridCol>
              </a:tblGrid>
              <a:tr h="763701">
                <a:tc>
                  <a:txBody>
                    <a:bodyPr/>
                    <a:lstStyle/>
                    <a:p>
                      <a:pPr algn="ctr" fontAlgn="ctr"/>
                      <a:r>
                        <a:rPr lang="en-US" dirty="0">
                          <a:effectLst/>
                        </a:rPr>
                        <a:t>Method</a:t>
                      </a:r>
                    </a:p>
                  </a:txBody>
                  <a:tcPr marL="60960" marR="60960" marT="30480" marB="30480" anchor="ctr"/>
                </a:tc>
                <a:tc>
                  <a:txBody>
                    <a:bodyPr/>
                    <a:lstStyle/>
                    <a:p>
                      <a:pPr algn="ctr" fontAlgn="ctr"/>
                      <a:r>
                        <a:rPr lang="en-US">
                          <a:effectLst/>
                        </a:rPr>
                        <a:t>Score</a:t>
                      </a:r>
                    </a:p>
                  </a:txBody>
                  <a:tcPr marL="60960" marR="60960" marT="30480" marB="30480" anchor="ctr"/>
                </a:tc>
                <a:tc>
                  <a:txBody>
                    <a:bodyPr/>
                    <a:lstStyle/>
                    <a:p>
                      <a:pPr algn="ctr" fontAlgn="ctr"/>
                      <a:r>
                        <a:rPr lang="en-US">
                          <a:effectLst/>
                        </a:rPr>
                        <a:t>Accuracy</a:t>
                      </a:r>
                    </a:p>
                  </a:txBody>
                  <a:tcPr marL="60960" marR="60960" marT="30480" marB="30480" anchor="ctr"/>
                </a:tc>
                <a:extLst>
                  <a:ext uri="{0D108BD9-81ED-4DB2-BD59-A6C34878D82A}">
                    <a16:rowId xmlns:a16="http://schemas.microsoft.com/office/drawing/2014/main" val="2211672278"/>
                  </a:ext>
                </a:extLst>
              </a:tr>
              <a:tr h="420036">
                <a:tc>
                  <a:txBody>
                    <a:bodyPr/>
                    <a:lstStyle/>
                    <a:p>
                      <a:pPr algn="ctr"/>
                      <a:r>
                        <a:rPr lang="en-US" dirty="0" err="1">
                          <a:effectLst/>
                        </a:rPr>
                        <a:t>logreg_cv</a:t>
                      </a:r>
                      <a:endParaRPr lang="en-US" dirty="0">
                        <a:effectLst/>
                      </a:endParaRPr>
                    </a:p>
                  </a:txBody>
                  <a:tcPr marL="60960" marR="60960" marT="30480" marB="30480" anchor="ctr"/>
                </a:tc>
                <a:tc>
                  <a:txBody>
                    <a:bodyPr/>
                    <a:lstStyle/>
                    <a:p>
                      <a:pPr algn="ctr"/>
                      <a:r>
                        <a:rPr lang="en-US">
                          <a:effectLst/>
                        </a:rPr>
                        <a:t>0.944444</a:t>
                      </a:r>
                    </a:p>
                  </a:txBody>
                  <a:tcPr marL="60960" marR="60960" marT="30480" marB="30480" anchor="ctr"/>
                </a:tc>
                <a:tc>
                  <a:txBody>
                    <a:bodyPr/>
                    <a:lstStyle/>
                    <a:p>
                      <a:pPr algn="ctr"/>
                      <a:r>
                        <a:rPr lang="en-US" dirty="0">
                          <a:effectLst/>
                        </a:rPr>
                        <a:t>0.822222</a:t>
                      </a:r>
                    </a:p>
                  </a:txBody>
                  <a:tcPr marL="60960" marR="60960" marT="30480" marB="30480" anchor="ctr"/>
                </a:tc>
                <a:extLst>
                  <a:ext uri="{0D108BD9-81ED-4DB2-BD59-A6C34878D82A}">
                    <a16:rowId xmlns:a16="http://schemas.microsoft.com/office/drawing/2014/main" val="3374572296"/>
                  </a:ext>
                </a:extLst>
              </a:tr>
              <a:tr h="420036">
                <a:tc>
                  <a:txBody>
                    <a:bodyPr/>
                    <a:lstStyle/>
                    <a:p>
                      <a:pPr algn="ctr"/>
                      <a:r>
                        <a:rPr lang="en-US" dirty="0" err="1">
                          <a:effectLst/>
                        </a:rPr>
                        <a:t>svm_cv</a:t>
                      </a:r>
                      <a:endParaRPr lang="en-US" dirty="0">
                        <a:effectLst/>
                      </a:endParaRPr>
                    </a:p>
                  </a:txBody>
                  <a:tcPr marL="60960" marR="60960" marT="30480" marB="30480" anchor="ctr"/>
                </a:tc>
                <a:tc>
                  <a:txBody>
                    <a:bodyPr/>
                    <a:lstStyle/>
                    <a:p>
                      <a:pPr algn="ctr"/>
                      <a:r>
                        <a:rPr lang="en-US" dirty="0">
                          <a:effectLst/>
                        </a:rPr>
                        <a:t>0.944444</a:t>
                      </a:r>
                    </a:p>
                  </a:txBody>
                  <a:tcPr marL="60960" marR="60960" marT="30480" marB="30480" anchor="ctr"/>
                </a:tc>
                <a:tc>
                  <a:txBody>
                    <a:bodyPr/>
                    <a:lstStyle/>
                    <a:p>
                      <a:pPr algn="ctr"/>
                      <a:r>
                        <a:rPr lang="en-US">
                          <a:effectLst/>
                        </a:rPr>
                        <a:t>0.822222</a:t>
                      </a:r>
                    </a:p>
                  </a:txBody>
                  <a:tcPr marL="60960" marR="60960" marT="30480" marB="30480" anchor="ctr"/>
                </a:tc>
                <a:extLst>
                  <a:ext uri="{0D108BD9-81ED-4DB2-BD59-A6C34878D82A}">
                    <a16:rowId xmlns:a16="http://schemas.microsoft.com/office/drawing/2014/main" val="1152646031"/>
                  </a:ext>
                </a:extLst>
              </a:tr>
              <a:tr h="420036">
                <a:tc>
                  <a:txBody>
                    <a:bodyPr/>
                    <a:lstStyle/>
                    <a:p>
                      <a:pPr algn="ctr"/>
                      <a:r>
                        <a:rPr lang="en-US" dirty="0" err="1">
                          <a:effectLst/>
                        </a:rPr>
                        <a:t>tree_cv</a:t>
                      </a:r>
                      <a:endParaRPr lang="en-US" dirty="0">
                        <a:effectLst/>
                      </a:endParaRPr>
                    </a:p>
                  </a:txBody>
                  <a:tcPr marL="60960" marR="60960" marT="30480" marB="30480" anchor="ctr"/>
                </a:tc>
                <a:tc>
                  <a:txBody>
                    <a:bodyPr/>
                    <a:lstStyle/>
                    <a:p>
                      <a:pPr algn="ctr"/>
                      <a:r>
                        <a:rPr lang="en-US" dirty="0">
                          <a:effectLst/>
                        </a:rPr>
                        <a:t>0.833333</a:t>
                      </a:r>
                    </a:p>
                  </a:txBody>
                  <a:tcPr marL="60960" marR="60960" marT="30480" marB="30480" anchor="ctr"/>
                </a:tc>
                <a:tc>
                  <a:txBody>
                    <a:bodyPr/>
                    <a:lstStyle/>
                    <a:p>
                      <a:pPr algn="ctr"/>
                      <a:r>
                        <a:rPr lang="en-US">
                          <a:effectLst/>
                        </a:rPr>
                        <a:t>0.877778</a:t>
                      </a:r>
                    </a:p>
                  </a:txBody>
                  <a:tcPr marL="60960" marR="60960" marT="30480" marB="30480" anchor="ctr"/>
                </a:tc>
                <a:extLst>
                  <a:ext uri="{0D108BD9-81ED-4DB2-BD59-A6C34878D82A}">
                    <a16:rowId xmlns:a16="http://schemas.microsoft.com/office/drawing/2014/main" val="2241265315"/>
                  </a:ext>
                </a:extLst>
              </a:tr>
              <a:tr h="420036">
                <a:tc>
                  <a:txBody>
                    <a:bodyPr/>
                    <a:lstStyle/>
                    <a:p>
                      <a:pPr algn="ctr"/>
                      <a:r>
                        <a:rPr lang="en-US" dirty="0" err="1">
                          <a:effectLst/>
                        </a:rPr>
                        <a:t>knn_cv</a:t>
                      </a:r>
                      <a:endParaRPr lang="en-US" dirty="0">
                        <a:effectLst/>
                      </a:endParaRPr>
                    </a:p>
                  </a:txBody>
                  <a:tcPr marL="60960" marR="60960" marT="30480" marB="30480" anchor="ctr"/>
                </a:tc>
                <a:tc>
                  <a:txBody>
                    <a:bodyPr/>
                    <a:lstStyle/>
                    <a:p>
                      <a:pPr algn="ctr"/>
                      <a:r>
                        <a:rPr lang="en-US" dirty="0">
                          <a:effectLst/>
                        </a:rPr>
                        <a:t>0.944444</a:t>
                      </a:r>
                    </a:p>
                  </a:txBody>
                  <a:tcPr marL="60960" marR="60960" marT="30480" marB="30480" anchor="ctr"/>
                </a:tc>
                <a:tc>
                  <a:txBody>
                    <a:bodyPr/>
                    <a:lstStyle/>
                    <a:p>
                      <a:pPr algn="ctr"/>
                      <a:r>
                        <a:rPr lang="en-US" dirty="0">
                          <a:effectLst/>
                        </a:rPr>
                        <a:t>0.84444</a:t>
                      </a:r>
                    </a:p>
                  </a:txBody>
                  <a:tcPr marL="60960" marR="60960" marT="30480" marB="30480" anchor="ctr"/>
                </a:tc>
                <a:extLst>
                  <a:ext uri="{0D108BD9-81ED-4DB2-BD59-A6C34878D82A}">
                    <a16:rowId xmlns:a16="http://schemas.microsoft.com/office/drawing/2014/main" val="2462277364"/>
                  </a:ext>
                </a:extLst>
              </a:tr>
            </a:tbl>
          </a:graphicData>
        </a:graphic>
      </p:graphicFrame>
      <p:pic>
        <p:nvPicPr>
          <p:cNvPr id="2" name="Imagen 1">
            <a:extLst>
              <a:ext uri="{FF2B5EF4-FFF2-40B4-BE49-F238E27FC236}">
                <a16:creationId xmlns:a16="http://schemas.microsoft.com/office/drawing/2014/main" id="{D74B95F1-3A4B-459C-B14D-BEF30FC50A8C}"/>
              </a:ext>
            </a:extLst>
          </p:cNvPr>
          <p:cNvPicPr>
            <a:picLocks noChangeAspect="1"/>
          </p:cNvPicPr>
          <p:nvPr/>
        </p:nvPicPr>
        <p:blipFill>
          <a:blip r:embed="rId3"/>
          <a:stretch>
            <a:fillRect/>
          </a:stretch>
        </p:blipFill>
        <p:spPr>
          <a:xfrm>
            <a:off x="288995" y="1525483"/>
            <a:ext cx="5400675" cy="433387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839691" y="1589664"/>
            <a:ext cx="5445920" cy="4837547"/>
          </a:xfrm>
          <a:prstGeom prst="rect">
            <a:avLst/>
          </a:prstGeom>
        </p:spPr>
        <p:txBody>
          <a:bodyPr>
            <a:normAutofit lnSpcReduction="10000"/>
          </a:bodyPr>
          <a:lstStyle/>
          <a:p>
            <a:pPr algn="just">
              <a:lnSpc>
                <a:spcPct val="100000"/>
              </a:lnSpc>
              <a:spcBef>
                <a:spcPts val="1400"/>
              </a:spcBef>
            </a:pPr>
            <a:r>
              <a:rPr lang="en-US" sz="2400" dirty="0"/>
              <a:t>This confusion matrix shows a KNN model's performance with four metrics: True Positive (TP), True Negative (TN), False Positive (FP), and False Negative (FN). TP and TN indicate correct classifications, while FP and FN represent misclassifications. This matrix helps compute key metrics like accuracy, precision, recall, and F1-score to evaluate how well the model distinguishes between classes. We can clearly see that it is very accurate since it only detects one TN and has No FP</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for best performing model (KNN)</a:t>
            </a:r>
            <a:endParaRPr lang="en-US" dirty="0">
              <a:solidFill>
                <a:srgbClr val="0B49CB"/>
              </a:solidFill>
            </a:endParaRPr>
          </a:p>
        </p:txBody>
      </p:sp>
      <p:pic>
        <p:nvPicPr>
          <p:cNvPr id="2" name="Imagen 1">
            <a:extLst>
              <a:ext uri="{FF2B5EF4-FFF2-40B4-BE49-F238E27FC236}">
                <a16:creationId xmlns:a16="http://schemas.microsoft.com/office/drawing/2014/main" id="{E0287184-2BAE-410E-A2FD-08B0120D718E}"/>
              </a:ext>
            </a:extLst>
          </p:cNvPr>
          <p:cNvPicPr>
            <a:picLocks noChangeAspect="1"/>
          </p:cNvPicPr>
          <p:nvPr/>
        </p:nvPicPr>
        <p:blipFill>
          <a:blip r:embed="rId3"/>
          <a:stretch>
            <a:fillRect/>
          </a:stretch>
        </p:blipFill>
        <p:spPr>
          <a:xfrm>
            <a:off x="460741" y="1490662"/>
            <a:ext cx="5048250" cy="433387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89809"/>
            <a:ext cx="10317089" cy="4946073"/>
          </a:xfrm>
          <a:prstGeom prst="rect">
            <a:avLst/>
          </a:prstGeom>
        </p:spPr>
        <p:txBody>
          <a:bodyPr>
            <a:normAutofit lnSpcReduction="10000"/>
          </a:bodyPr>
          <a:lstStyle/>
          <a:p>
            <a:pPr algn="just">
              <a:lnSpc>
                <a:spcPct val="100000"/>
              </a:lnSpc>
              <a:spcBef>
                <a:spcPts val="1400"/>
              </a:spcBef>
            </a:pPr>
            <a:r>
              <a:rPr lang="en-US" sz="1800" b="1" dirty="0">
                <a:solidFill>
                  <a:schemeClr val="accent3">
                    <a:lumMod val="25000"/>
                  </a:schemeClr>
                </a:solidFill>
                <a:latin typeface="Abadi" panose="020B0604020104020204" pitchFamily="34" charset="0"/>
              </a:rPr>
              <a:t>Launch Site Trends: </a:t>
            </a:r>
            <a:r>
              <a:rPr lang="en-US" sz="1800" dirty="0">
                <a:solidFill>
                  <a:schemeClr val="accent3">
                    <a:lumMod val="25000"/>
                  </a:schemeClr>
                </a:solidFill>
                <a:latin typeface="Abadi" panose="020B0604020104020204" pitchFamily="34" charset="0"/>
              </a:rPr>
              <a:t>Certain launch sites are more frequently used and may influence landing success based on geographic or technical factors.</a:t>
            </a:r>
          </a:p>
          <a:p>
            <a:pPr algn="just">
              <a:lnSpc>
                <a:spcPct val="100000"/>
              </a:lnSpc>
              <a:spcBef>
                <a:spcPts val="1400"/>
              </a:spcBef>
            </a:pPr>
            <a:r>
              <a:rPr lang="en-US" sz="1800" b="1" dirty="0">
                <a:solidFill>
                  <a:schemeClr val="accent3">
                    <a:lumMod val="25000"/>
                  </a:schemeClr>
                </a:solidFill>
                <a:latin typeface="Abadi" panose="020B0604020104020204" pitchFamily="34" charset="0"/>
              </a:rPr>
              <a:t>Payload Impact: </a:t>
            </a:r>
            <a:r>
              <a:rPr lang="en-US" sz="1800" dirty="0">
                <a:solidFill>
                  <a:schemeClr val="accent3">
                    <a:lumMod val="25000"/>
                  </a:schemeClr>
                </a:solidFill>
                <a:latin typeface="Abadi" panose="020B0604020104020204" pitchFamily="34" charset="0"/>
              </a:rPr>
              <a:t>Payload size and type show varying effects on landing success, suggesting that different payloads could affect mission outcomes.</a:t>
            </a:r>
          </a:p>
          <a:p>
            <a:pPr algn="just">
              <a:lnSpc>
                <a:spcPct val="100000"/>
              </a:lnSpc>
              <a:spcBef>
                <a:spcPts val="1400"/>
              </a:spcBef>
            </a:pPr>
            <a:r>
              <a:rPr lang="en-US" sz="1800" b="1" dirty="0">
                <a:solidFill>
                  <a:schemeClr val="accent3">
                    <a:lumMod val="25000"/>
                  </a:schemeClr>
                </a:solidFill>
                <a:latin typeface="Abadi" panose="020B0604020104020204" pitchFamily="34" charset="0"/>
              </a:rPr>
              <a:t>Orbit Type Correlations: </a:t>
            </a:r>
            <a:r>
              <a:rPr lang="en-US" sz="1800" dirty="0">
                <a:solidFill>
                  <a:schemeClr val="accent3">
                    <a:lumMod val="25000"/>
                  </a:schemeClr>
                </a:solidFill>
                <a:latin typeface="Abadi" panose="020B0604020104020204" pitchFamily="34" charset="0"/>
              </a:rPr>
              <a:t>Success rates differ across orbit types, indicating that specific orbits might present more challenges or opportunities for successful landings.</a:t>
            </a:r>
          </a:p>
          <a:p>
            <a:pPr algn="just">
              <a:lnSpc>
                <a:spcPct val="100000"/>
              </a:lnSpc>
              <a:spcBef>
                <a:spcPts val="1400"/>
              </a:spcBef>
            </a:pPr>
            <a:r>
              <a:rPr lang="en-US" sz="1800" b="1" dirty="0">
                <a:solidFill>
                  <a:schemeClr val="accent3">
                    <a:lumMod val="25000"/>
                  </a:schemeClr>
                </a:solidFill>
                <a:latin typeface="Abadi" panose="020B0604020104020204" pitchFamily="34" charset="0"/>
              </a:rPr>
              <a:t>Yearly Trends: </a:t>
            </a:r>
            <a:r>
              <a:rPr lang="en-US" sz="1800" dirty="0">
                <a:solidFill>
                  <a:schemeClr val="accent3">
                    <a:lumMod val="25000"/>
                  </a:schemeClr>
                </a:solidFill>
                <a:latin typeface="Abadi" panose="020B0604020104020204" pitchFamily="34" charset="0"/>
              </a:rPr>
              <a:t>There is a noticeable trend in launch success rates over the years, highlighting improvements or changes in technology and processes.</a:t>
            </a:r>
          </a:p>
          <a:p>
            <a:pPr algn="just">
              <a:lnSpc>
                <a:spcPct val="100000"/>
              </a:lnSpc>
              <a:spcBef>
                <a:spcPts val="1400"/>
              </a:spcBef>
            </a:pPr>
            <a:r>
              <a:rPr lang="en-US" sz="1800" b="1" dirty="0">
                <a:solidFill>
                  <a:schemeClr val="accent3">
                    <a:lumMod val="25000"/>
                  </a:schemeClr>
                </a:solidFill>
                <a:latin typeface="Abadi" panose="020B0604020104020204" pitchFamily="34" charset="0"/>
              </a:rPr>
              <a:t>Highest Accuracy: </a:t>
            </a:r>
            <a:r>
              <a:rPr lang="en-US" sz="1800" dirty="0" err="1">
                <a:solidFill>
                  <a:schemeClr val="accent3">
                    <a:lumMod val="25000"/>
                  </a:schemeClr>
                </a:solidFill>
                <a:latin typeface="Abadi" panose="020B0604020104020204" pitchFamily="34" charset="0"/>
              </a:rPr>
              <a:t>tree_cv</a:t>
            </a:r>
            <a:r>
              <a:rPr lang="en-US" sz="1800" dirty="0">
                <a:solidFill>
                  <a:schemeClr val="accent3">
                    <a:lumMod val="25000"/>
                  </a:schemeClr>
                </a:solidFill>
                <a:latin typeface="Abadi" panose="020B0604020104020204" pitchFamily="34" charset="0"/>
              </a:rPr>
              <a:t> has the highest accuracy (0.877778), outperforming </a:t>
            </a:r>
            <a:r>
              <a:rPr lang="en-US" sz="1800" dirty="0" err="1">
                <a:solidFill>
                  <a:schemeClr val="accent3">
                    <a:lumMod val="25000"/>
                  </a:schemeClr>
                </a:solidFill>
                <a:latin typeface="Abadi" panose="020B0604020104020204" pitchFamily="34" charset="0"/>
              </a:rPr>
              <a:t>logreg_cv</a:t>
            </a:r>
            <a:r>
              <a:rPr lang="en-US" sz="1800" dirty="0">
                <a:solidFill>
                  <a:schemeClr val="accent3">
                    <a:lumMod val="25000"/>
                  </a:schemeClr>
                </a:solidFill>
                <a:latin typeface="Abadi" panose="020B0604020104020204" pitchFamily="34" charset="0"/>
              </a:rPr>
              <a:t> and </a:t>
            </a:r>
            <a:r>
              <a:rPr lang="en-US" sz="1800" dirty="0" err="1">
                <a:solidFill>
                  <a:schemeClr val="accent3">
                    <a:lumMod val="25000"/>
                  </a:schemeClr>
                </a:solidFill>
                <a:latin typeface="Abadi" panose="020B0604020104020204" pitchFamily="34" charset="0"/>
              </a:rPr>
              <a:t>svm_cv</a:t>
            </a:r>
            <a:r>
              <a:rPr lang="en-US" sz="1800" dirty="0">
                <a:solidFill>
                  <a:schemeClr val="accent3">
                    <a:lumMod val="25000"/>
                  </a:schemeClr>
                </a:solidFill>
                <a:latin typeface="Abadi" panose="020B0604020104020204" pitchFamily="34" charset="0"/>
              </a:rPr>
              <a:t> (both 0.822222) and </a:t>
            </a:r>
            <a:r>
              <a:rPr lang="en-US" sz="1800" dirty="0" err="1">
                <a:solidFill>
                  <a:schemeClr val="accent3">
                    <a:lumMod val="25000"/>
                  </a:schemeClr>
                </a:solidFill>
                <a:latin typeface="Abadi" panose="020B0604020104020204" pitchFamily="34" charset="0"/>
              </a:rPr>
              <a:t>knn_cv</a:t>
            </a:r>
            <a:r>
              <a:rPr lang="en-US" sz="1800" dirty="0">
                <a:solidFill>
                  <a:schemeClr val="accent3">
                    <a:lumMod val="25000"/>
                  </a:schemeClr>
                </a:solidFill>
                <a:latin typeface="Abadi" panose="020B0604020104020204" pitchFamily="34" charset="0"/>
              </a:rPr>
              <a:t> (0.84444).</a:t>
            </a:r>
          </a:p>
          <a:p>
            <a:pPr algn="just">
              <a:lnSpc>
                <a:spcPct val="100000"/>
              </a:lnSpc>
              <a:spcBef>
                <a:spcPts val="1400"/>
              </a:spcBef>
            </a:pPr>
            <a:r>
              <a:rPr lang="en-US" sz="1800" b="1" dirty="0">
                <a:solidFill>
                  <a:schemeClr val="accent3">
                    <a:lumMod val="25000"/>
                  </a:schemeClr>
                </a:solidFill>
                <a:latin typeface="Abadi" panose="020B0604020104020204" pitchFamily="34" charset="0"/>
              </a:rPr>
              <a:t>Score Consistency: </a:t>
            </a:r>
            <a:r>
              <a:rPr lang="en-US" sz="1800" dirty="0" err="1">
                <a:solidFill>
                  <a:schemeClr val="accent3">
                    <a:lumMod val="25000"/>
                  </a:schemeClr>
                </a:solidFill>
                <a:latin typeface="Abadi" panose="020B0604020104020204" pitchFamily="34" charset="0"/>
              </a:rPr>
              <a:t>logreg_cv</a:t>
            </a:r>
            <a:r>
              <a:rPr lang="en-US" sz="1800" dirty="0">
                <a:solidFill>
                  <a:schemeClr val="accent3">
                    <a:lumMod val="25000"/>
                  </a:schemeClr>
                </a:solidFill>
                <a:latin typeface="Abadi" panose="020B0604020104020204" pitchFamily="34" charset="0"/>
              </a:rPr>
              <a:t>, </a:t>
            </a:r>
            <a:r>
              <a:rPr lang="en-US" sz="1800" dirty="0" err="1">
                <a:solidFill>
                  <a:schemeClr val="accent3">
                    <a:lumMod val="25000"/>
                  </a:schemeClr>
                </a:solidFill>
                <a:latin typeface="Abadi" panose="020B0604020104020204" pitchFamily="34" charset="0"/>
              </a:rPr>
              <a:t>svm_cv</a:t>
            </a:r>
            <a:r>
              <a:rPr lang="en-US" sz="1800" dirty="0">
                <a:solidFill>
                  <a:schemeClr val="accent3">
                    <a:lumMod val="25000"/>
                  </a:schemeClr>
                </a:solidFill>
                <a:latin typeface="Abadi" panose="020B0604020104020204" pitchFamily="34" charset="0"/>
              </a:rPr>
              <a:t>, and </a:t>
            </a:r>
            <a:r>
              <a:rPr lang="en-US" sz="1800" dirty="0" err="1">
                <a:solidFill>
                  <a:schemeClr val="accent3">
                    <a:lumMod val="25000"/>
                  </a:schemeClr>
                </a:solidFill>
                <a:latin typeface="Abadi" panose="020B0604020104020204" pitchFamily="34" charset="0"/>
              </a:rPr>
              <a:t>knn_cv</a:t>
            </a:r>
            <a:r>
              <a:rPr lang="en-US" sz="1800" dirty="0">
                <a:solidFill>
                  <a:schemeClr val="accent3">
                    <a:lumMod val="25000"/>
                  </a:schemeClr>
                </a:solidFill>
                <a:latin typeface="Abadi" panose="020B0604020104020204" pitchFamily="34" charset="0"/>
              </a:rPr>
              <a:t> share the same score (0.944444), but their accuracies differ, indicating varying prediction effectiveness.</a:t>
            </a:r>
          </a:p>
          <a:p>
            <a:pPr algn="just">
              <a:lnSpc>
                <a:spcPct val="100000"/>
              </a:lnSpc>
              <a:spcBef>
                <a:spcPts val="1400"/>
              </a:spcBef>
            </a:pPr>
            <a:r>
              <a:rPr lang="en-US" sz="1800" b="1" dirty="0">
                <a:solidFill>
                  <a:schemeClr val="accent3">
                    <a:lumMod val="25000"/>
                  </a:schemeClr>
                </a:solidFill>
                <a:latin typeface="Abadi" panose="020B0604020104020204" pitchFamily="34" charset="0"/>
              </a:rPr>
              <a:t>Accuracy vs. Score Trade-off: </a:t>
            </a:r>
            <a:r>
              <a:rPr lang="en-US" sz="1800" dirty="0">
                <a:solidFill>
                  <a:schemeClr val="accent3">
                    <a:lumMod val="25000"/>
                  </a:schemeClr>
                </a:solidFill>
                <a:latin typeface="Abadi" panose="020B0604020104020204" pitchFamily="34" charset="0"/>
              </a:rPr>
              <a:t>Despite having the lowest score (0.833333), </a:t>
            </a:r>
            <a:r>
              <a:rPr lang="en-US" sz="1800" dirty="0" err="1">
                <a:solidFill>
                  <a:schemeClr val="accent3">
                    <a:lumMod val="25000"/>
                  </a:schemeClr>
                </a:solidFill>
                <a:latin typeface="Abadi" panose="020B0604020104020204" pitchFamily="34" charset="0"/>
              </a:rPr>
              <a:t>tree_cv</a:t>
            </a:r>
            <a:r>
              <a:rPr lang="en-US" sz="1800" dirty="0">
                <a:solidFill>
                  <a:schemeClr val="accent3">
                    <a:lumMod val="25000"/>
                  </a:schemeClr>
                </a:solidFill>
                <a:latin typeface="Abadi" panose="020B0604020104020204" pitchFamily="34" charset="0"/>
              </a:rPr>
              <a:t> achieves the highest accuracy, suggesting it </a:t>
            </a:r>
            <a:r>
              <a:rPr lang="en-US" sz="1800" b="1" dirty="0">
                <a:solidFill>
                  <a:schemeClr val="accent3">
                    <a:lumMod val="25000"/>
                  </a:schemeClr>
                </a:solidFill>
                <a:latin typeface="Abadi" panose="020B0604020104020204" pitchFamily="34" charset="0"/>
              </a:rPr>
              <a:t>may</a:t>
            </a:r>
            <a:r>
              <a:rPr lang="en-US" sz="1800" dirty="0">
                <a:solidFill>
                  <a:schemeClr val="accent3">
                    <a:lumMod val="25000"/>
                  </a:schemeClr>
                </a:solidFill>
                <a:latin typeface="Abadi" panose="020B0604020104020204" pitchFamily="34" charset="0"/>
              </a:rPr>
              <a:t> be better at making accurate predictions even with a lower score.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fontScale="55000" lnSpcReduction="20000"/>
          </a:bodyPr>
          <a:lstStyle/>
          <a:p>
            <a:r>
              <a:rPr lang="en-US" dirty="0"/>
              <a:t>Data collection: </a:t>
            </a:r>
          </a:p>
          <a:p>
            <a:pPr lvl="1"/>
            <a:r>
              <a:rPr lang="en-US" dirty="0"/>
              <a:t>Wikipedia: </a:t>
            </a:r>
            <a:r>
              <a:rPr lang="en-US" u="sng" dirty="0">
                <a:hlinkClick r:id="rId4"/>
              </a:rPr>
              <a:t>https://github.com/MMS194/Data-Science-Capstone-IBM-Course/blob/90e1a4ade22e56da7fca16520f0dae98ae0d5ba6/DataScienceCapstone/jupyter-labs-webscraping%20(2).ipynb</a:t>
            </a:r>
            <a:r>
              <a:rPr lang="en-US" dirty="0"/>
              <a:t> </a:t>
            </a:r>
          </a:p>
          <a:p>
            <a:pPr lvl="1"/>
            <a:r>
              <a:rPr lang="en-US" dirty="0"/>
              <a:t>REST API: </a:t>
            </a:r>
            <a:r>
              <a:rPr lang="en-US" u="sng" dirty="0">
                <a:hlinkClick r:id="rId5"/>
              </a:rPr>
              <a:t>https://github.com/MMS194/Data-Science-Capstone-IBM-Course/blob/90e1a4ade22e56da7fca16520f0dae98ae0d5ba6/DataScienceCapstone/jupyter-labs-spacex-data-collection-api.</a:t>
            </a:r>
            <a:r>
              <a:rPr lang="en-US" u="sng">
                <a:hlinkClick r:id="rId5"/>
              </a:rPr>
              <a:t>ipynb</a:t>
            </a:r>
            <a:r>
              <a:rPr lang="en-US"/>
              <a:t> </a:t>
            </a:r>
            <a:endParaRPr lang="en-US" dirty="0"/>
          </a:p>
          <a:p>
            <a:r>
              <a:rPr lang="en-US" dirty="0"/>
              <a:t>Data wrangling: </a:t>
            </a:r>
            <a:r>
              <a:rPr lang="en-US" u="sng" dirty="0">
                <a:hlinkClick r:id="rId6"/>
              </a:rPr>
              <a:t>https://github.com/MMS194/Data-Science-Capstone-IBM-Course/blob/90e1a4ade22e56da7fca16520f0dae98ae0d5ba6/DataScienceCapstone/labs-jupyter-spacex-Data%20wrangling.ipynb</a:t>
            </a:r>
            <a:r>
              <a:rPr lang="en-US" dirty="0"/>
              <a:t> </a:t>
            </a:r>
          </a:p>
          <a:p>
            <a:r>
              <a:rPr lang="en-US" dirty="0"/>
              <a:t>EDA with data visualization: </a:t>
            </a:r>
            <a:r>
              <a:rPr lang="en-US" u="sng" dirty="0">
                <a:hlinkClick r:id="rId7"/>
              </a:rPr>
              <a:t>https://github.com/MMS194/Data-Science-Capstone-IBM-Course/blob/90e1a4ade22e56da7fca16520f0dae98ae0d5ba6/DataScienceCapstone/jupyter-labs-EDA-dataviz.ipynb.jupyterlite.ipynb</a:t>
            </a:r>
            <a:r>
              <a:rPr lang="en-US" dirty="0"/>
              <a:t> </a:t>
            </a:r>
          </a:p>
          <a:p>
            <a:r>
              <a:rPr lang="en-US" dirty="0"/>
              <a:t> EDA with SQL: </a:t>
            </a:r>
            <a:r>
              <a:rPr lang="en-US" u="sng" dirty="0">
                <a:hlinkClick r:id="rId8"/>
              </a:rPr>
              <a:t>https://github.com/MMS194/Data-Science-Capstone-IBM-Course/blob/90e1a4ade22e56da7fca16520f0dae98ae0d5ba6/DataScienceCapstone/jupyter-labs-eda-sql-coursera_sqllite.ipynb</a:t>
            </a:r>
            <a:r>
              <a:rPr lang="en-US" dirty="0"/>
              <a:t> </a:t>
            </a:r>
          </a:p>
          <a:p>
            <a:r>
              <a:rPr lang="en-US" dirty="0"/>
              <a:t> </a:t>
            </a:r>
          </a:p>
          <a:p>
            <a:r>
              <a:rPr lang="en-US" dirty="0"/>
              <a:t>Interactive maps with folium: </a:t>
            </a:r>
            <a:r>
              <a:rPr lang="en-US" u="sng" dirty="0">
                <a:hlinkClick r:id="rId9"/>
              </a:rPr>
              <a:t>https://github.com/MMS194/Data-Science-Capstone-IBM-Course/blob/90e1a4ade22e56da7fca16520f0dae98ae0d5ba6/DataScienceCapstone/lab_jupyter_FOLIUM_launch_site_location.ipynb</a:t>
            </a:r>
            <a:r>
              <a:rPr lang="es-419" dirty="0"/>
              <a:t> </a:t>
            </a:r>
            <a:endParaRPr lang="en-US" dirty="0"/>
          </a:p>
          <a:p>
            <a:r>
              <a:rPr lang="en-US" dirty="0"/>
              <a:t>Dashboard with </a:t>
            </a:r>
            <a:r>
              <a:rPr lang="en-US" dirty="0" err="1"/>
              <a:t>plotly</a:t>
            </a:r>
            <a:r>
              <a:rPr lang="en-US" dirty="0"/>
              <a:t> dash: </a:t>
            </a:r>
            <a:r>
              <a:rPr lang="en-US" u="sng" dirty="0">
                <a:hlinkClick r:id="rId10"/>
              </a:rPr>
              <a:t>https://github.com/MMS194/Data-Science-Capstone-IBM-Course/blob/90e1a4ade22e56da7fca16520f0dae98ae0d5ba6/DataScienceCapstone/spacex_dash_app.py</a:t>
            </a:r>
            <a:r>
              <a:rPr lang="en-US" dirty="0"/>
              <a:t> </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34028" y="1216724"/>
            <a:ext cx="11023671"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b="1" dirty="0">
                <a:solidFill>
                  <a:schemeClr val="accent3">
                    <a:lumMod val="25000"/>
                  </a:schemeClr>
                </a:solidFill>
                <a:latin typeface="Abadi"/>
              </a:rPr>
              <a:t>Data collection methodology:</a:t>
            </a:r>
          </a:p>
          <a:p>
            <a:pPr lvl="1">
              <a:lnSpc>
                <a:spcPct val="120000"/>
              </a:lnSpc>
              <a:spcBef>
                <a:spcPts val="1400"/>
              </a:spcBef>
            </a:pPr>
            <a:r>
              <a:rPr lang="en-US" sz="6400" dirty="0">
                <a:solidFill>
                  <a:schemeClr val="tx1"/>
                </a:solidFill>
                <a:latin typeface="Abadi"/>
              </a:rPr>
              <a:t>Data was collected extracting the HTML table of Falcon 9 launch records from the Wikipedia page. And using </a:t>
            </a:r>
            <a:r>
              <a:rPr lang="en-US" sz="6400" dirty="0" err="1">
                <a:solidFill>
                  <a:schemeClr val="tx1"/>
                </a:solidFill>
                <a:latin typeface="Abadi"/>
              </a:rPr>
              <a:t>BeautifulSoup</a:t>
            </a:r>
            <a:r>
              <a:rPr lang="en-US" sz="6400" dirty="0">
                <a:solidFill>
                  <a:schemeClr val="tx1"/>
                </a:solidFill>
                <a:latin typeface="Abadi"/>
              </a:rPr>
              <a:t> to organize and then converted it into a Pandas </a:t>
            </a:r>
            <a:r>
              <a:rPr lang="en-US" sz="6400" dirty="0" err="1">
                <a:solidFill>
                  <a:schemeClr val="tx1"/>
                </a:solidFill>
                <a:latin typeface="Abadi"/>
              </a:rPr>
              <a:t>DataFrame</a:t>
            </a:r>
            <a:r>
              <a:rPr lang="en-US" sz="6400" dirty="0">
                <a:solidFill>
                  <a:schemeClr val="tx1"/>
                </a:solidFill>
                <a:latin typeface="Abadi"/>
              </a:rPr>
              <a:t>, which allows you to analyze and manipulate the data more easily.</a:t>
            </a:r>
            <a:r>
              <a:rPr lang="en-US" sz="6400" dirty="0">
                <a:solidFill>
                  <a:schemeClr val="bg2">
                    <a:lumMod val="50000"/>
                  </a:schemeClr>
                </a:solidFill>
                <a:latin typeface="Abadi"/>
              </a:rPr>
              <a:t> </a:t>
            </a:r>
          </a:p>
          <a:p>
            <a:pPr>
              <a:lnSpc>
                <a:spcPct val="120000"/>
              </a:lnSpc>
              <a:spcBef>
                <a:spcPts val="1400"/>
              </a:spcBef>
            </a:pPr>
            <a:r>
              <a:rPr lang="en-US" sz="8800" b="1" dirty="0">
                <a:solidFill>
                  <a:schemeClr val="accent3">
                    <a:lumMod val="25000"/>
                  </a:schemeClr>
                </a:solidFill>
                <a:latin typeface="Abadi"/>
              </a:rPr>
              <a:t>Perform data wrangling</a:t>
            </a:r>
          </a:p>
          <a:p>
            <a:pPr lvl="1">
              <a:lnSpc>
                <a:spcPct val="120000"/>
              </a:lnSpc>
              <a:spcBef>
                <a:spcPts val="1400"/>
              </a:spcBef>
            </a:pPr>
            <a:r>
              <a:rPr lang="en-US" sz="6400" dirty="0">
                <a:solidFill>
                  <a:schemeClr val="tx1"/>
                </a:solidFill>
                <a:latin typeface="Abadi"/>
              </a:rPr>
              <a:t>Exploratory Data Analysis (EDA) was completed to identify patterns and establish training labels. The landing outcomes have been converted into binary labels: 1 for successful landings and 0 for unsuccessful ones.</a:t>
            </a:r>
          </a:p>
          <a:p>
            <a:pPr>
              <a:lnSpc>
                <a:spcPct val="120000"/>
              </a:lnSpc>
              <a:spcBef>
                <a:spcPts val="1400"/>
              </a:spcBef>
            </a:pPr>
            <a:r>
              <a:rPr lang="en-US" sz="8800" b="1"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b="1" dirty="0">
                <a:solidFill>
                  <a:schemeClr val="accent3">
                    <a:lumMod val="25000"/>
                  </a:schemeClr>
                </a:solidFill>
                <a:latin typeface="Abadi"/>
              </a:rPr>
              <a:t>Perform interactive visual analytics using Folium and </a:t>
            </a:r>
            <a:r>
              <a:rPr lang="en-US" sz="8800" b="1" dirty="0" err="1">
                <a:solidFill>
                  <a:schemeClr val="accent3">
                    <a:lumMod val="25000"/>
                  </a:schemeClr>
                </a:solidFill>
                <a:latin typeface="Abadi"/>
              </a:rPr>
              <a:t>Plotly</a:t>
            </a:r>
            <a:r>
              <a:rPr lang="en-US" sz="8800" b="1" dirty="0">
                <a:solidFill>
                  <a:schemeClr val="accent3">
                    <a:lumMod val="25000"/>
                  </a:schemeClr>
                </a:solidFill>
                <a:latin typeface="Abadi"/>
              </a:rPr>
              <a:t> Dash</a:t>
            </a:r>
          </a:p>
          <a:p>
            <a:pPr>
              <a:lnSpc>
                <a:spcPct val="120000"/>
              </a:lnSpc>
              <a:spcBef>
                <a:spcPts val="1400"/>
              </a:spcBef>
            </a:pPr>
            <a:r>
              <a:rPr lang="en-US" sz="8800" b="1"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Machine learning models predicted Falcon 9 landing success. Data was divided into training and test sets to optimize Hyperparameters for SVM, Classification Trees, and Logistic Regression, selecting the best-performing model from the test results.</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856939" cy="4351338"/>
          </a:xfrm>
          <a:prstGeom prst="rect">
            <a:avLst/>
          </a:prstGeom>
        </p:spPr>
        <p:txBody>
          <a:bodyPr/>
          <a:lstStyle/>
          <a:p>
            <a:pPr algn="just">
              <a:lnSpc>
                <a:spcPct val="100000"/>
              </a:lnSpc>
              <a:spcBef>
                <a:spcPts val="1400"/>
              </a:spcBef>
            </a:pPr>
            <a:r>
              <a:rPr lang="en-US" sz="2000" dirty="0"/>
              <a:t>Request data from the SpaceX API was used, cleaned and </a:t>
            </a:r>
            <a:r>
              <a:rPr lang="en-US" sz="2000" dirty="0" err="1"/>
              <a:t>formated</a:t>
            </a:r>
            <a:r>
              <a:rPr lang="en-US" sz="2000" dirty="0"/>
              <a:t>. </a:t>
            </a:r>
            <a:r>
              <a:rPr lang="en-US" sz="2000" dirty="0" err="1"/>
              <a:t>BeautifulSoup</a:t>
            </a:r>
            <a:r>
              <a:rPr lang="en-US" sz="2000" dirty="0"/>
              <a:t> was used to web scrape Falcon 9 launch records from Wikipedia, extract the HTML table, and convert data into a Pandas </a:t>
            </a:r>
            <a:r>
              <a:rPr lang="en-US" sz="2000" dirty="0" err="1"/>
              <a:t>DataFrame</a:t>
            </a:r>
            <a:r>
              <a:rPr lang="en-US" sz="2000" dirty="0"/>
              <a:t> for analysis.</a:t>
            </a:r>
          </a:p>
          <a:p>
            <a:pPr algn="just">
              <a:lnSpc>
                <a:spcPct val="100000"/>
              </a:lnSpc>
              <a:spcBef>
                <a:spcPts val="1400"/>
              </a:spcBef>
            </a:pPr>
            <a:r>
              <a:rPr lang="en-US" sz="2000" dirty="0">
                <a:hlinkClick r:id="rId3"/>
              </a:rPr>
              <a:t>https://en.wikipedia.org/w/index.php?title=List_of_Falcon_9_and_Falcon_Heavy_launches&amp;oldid=1027686922</a:t>
            </a:r>
            <a:r>
              <a:rPr lang="en-US" sz="2000" dirty="0"/>
              <a:t> </a:t>
            </a:r>
          </a:p>
          <a:p>
            <a:pPr algn="just">
              <a:lnSpc>
                <a:spcPct val="100000"/>
              </a:lnSpc>
              <a:spcBef>
                <a:spcPts val="1400"/>
              </a:spcBef>
            </a:pPr>
            <a:r>
              <a:rPr lang="en-US" sz="2000" dirty="0">
                <a:hlinkClick r:id="rId4"/>
              </a:rPr>
              <a:t>https://api.spacexdata.com/v4/rockets/</a:t>
            </a:r>
            <a:r>
              <a:rPr lang="en-US" sz="2000" dirty="0"/>
              <a:t> </a:t>
            </a: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7" name="Imagen 6">
            <a:extLst>
              <a:ext uri="{FF2B5EF4-FFF2-40B4-BE49-F238E27FC236}">
                <a16:creationId xmlns:a16="http://schemas.microsoft.com/office/drawing/2014/main" id="{D6936E2A-2C0A-4B32-91C2-23DF74EC2161}"/>
              </a:ext>
            </a:extLst>
          </p:cNvPr>
          <p:cNvPicPr>
            <a:picLocks noChangeAspect="1"/>
          </p:cNvPicPr>
          <p:nvPr/>
        </p:nvPicPr>
        <p:blipFill>
          <a:blip r:embed="rId5"/>
          <a:stretch>
            <a:fillRect/>
          </a:stretch>
        </p:blipFill>
        <p:spPr>
          <a:xfrm>
            <a:off x="6780576" y="1400771"/>
            <a:ext cx="5199778" cy="4624802"/>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7" y="1620982"/>
            <a:ext cx="5777489" cy="5137603"/>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Identify Data Requirements: Determine the specific SpaceX data needed (e.g., launches, rockets, missions).</a:t>
            </a:r>
          </a:p>
          <a:p>
            <a:pPr>
              <a:lnSpc>
                <a:spcPct val="100000"/>
              </a:lnSpc>
              <a:spcBef>
                <a:spcPts val="1400"/>
              </a:spcBef>
            </a:pPr>
            <a:r>
              <a:rPr lang="en-US" sz="2200" dirty="0">
                <a:solidFill>
                  <a:schemeClr val="accent3">
                    <a:lumMod val="25000"/>
                  </a:schemeClr>
                </a:solidFill>
                <a:latin typeface="Abadi" panose="020B0604020104020204" pitchFamily="34" charset="0"/>
              </a:rPr>
              <a:t>Access SpaceX API Documentation: Review the available REST endpoints and their parameters from the SpaceX API documentation.</a:t>
            </a:r>
          </a:p>
          <a:p>
            <a:pPr>
              <a:lnSpc>
                <a:spcPct val="100000"/>
              </a:lnSpc>
              <a:spcBef>
                <a:spcPts val="1400"/>
              </a:spcBef>
            </a:pPr>
            <a:r>
              <a:rPr lang="en-US" sz="2200" dirty="0">
                <a:solidFill>
                  <a:schemeClr val="accent3">
                    <a:lumMod val="25000"/>
                  </a:schemeClr>
                </a:solidFill>
                <a:latin typeface="Abadi" panose="020B0604020104020204" pitchFamily="34" charset="0"/>
              </a:rPr>
              <a:t>Make API Requests: Use the appropriate REST API endpoints to request the required data.</a:t>
            </a:r>
          </a:p>
          <a:p>
            <a:pPr>
              <a:lnSpc>
                <a:spcPct val="100000"/>
              </a:lnSpc>
              <a:spcBef>
                <a:spcPts val="1400"/>
              </a:spcBef>
            </a:pPr>
            <a:r>
              <a:rPr lang="en-US" sz="2200" dirty="0">
                <a:solidFill>
                  <a:schemeClr val="accent3">
                    <a:lumMod val="25000"/>
                  </a:schemeClr>
                </a:solidFill>
                <a:latin typeface="Abadi" panose="020B0604020104020204" pitchFamily="34" charset="0"/>
              </a:rPr>
              <a:t>Parse and Store Data: Process the API response to extract and store the relevant information. </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SpaceX API calls notebook </a:t>
            </a:r>
            <a:r>
              <a:rPr lang="en-US" sz="2200" dirty="0">
                <a:solidFill>
                  <a:srgbClr val="1C7DDB"/>
                </a:solidFill>
                <a:latin typeface="Abadi" panose="020B0604020104020204" pitchFamily="34" charset="0"/>
              </a:rPr>
              <a:t>(must include completed code cell and outcome cell), </a:t>
            </a:r>
            <a:r>
              <a:rPr lang="en-US" sz="2200" dirty="0">
                <a:solidFill>
                  <a:schemeClr val="accent3">
                    <a:lumMod val="25000"/>
                  </a:schemeClr>
                </a:solidFill>
                <a:latin typeface="Abadi" panose="020B0604020104020204" pitchFamily="34" charset="0"/>
              </a:rPr>
              <a:t>as an external reference and peer-review purpose</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Imagen 1">
            <a:extLst>
              <a:ext uri="{FF2B5EF4-FFF2-40B4-BE49-F238E27FC236}">
                <a16:creationId xmlns:a16="http://schemas.microsoft.com/office/drawing/2014/main" id="{9B37760E-D16A-480F-B691-62FFEE5ED565}"/>
              </a:ext>
            </a:extLst>
          </p:cNvPr>
          <p:cNvPicPr>
            <a:picLocks noChangeAspect="1"/>
          </p:cNvPicPr>
          <p:nvPr/>
        </p:nvPicPr>
        <p:blipFill>
          <a:blip r:embed="rId3"/>
          <a:stretch>
            <a:fillRect/>
          </a:stretch>
        </p:blipFill>
        <p:spPr>
          <a:xfrm>
            <a:off x="7201812" y="1321536"/>
            <a:ext cx="3025920" cy="5437049"/>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1522833"/>
            <a:ext cx="7307190"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Install Required Libraries: Ensure you have Beautiful Soup and a library for making HTTP requests installed (e.g., requests).</a:t>
            </a:r>
          </a:p>
          <a:p>
            <a:pPr>
              <a:lnSpc>
                <a:spcPct val="100000"/>
              </a:lnSpc>
              <a:spcBef>
                <a:spcPts val="1400"/>
              </a:spcBef>
            </a:pPr>
            <a:r>
              <a:rPr lang="en-US" sz="2200" dirty="0">
                <a:solidFill>
                  <a:schemeClr val="accent3">
                    <a:lumMod val="25000"/>
                  </a:schemeClr>
                </a:solidFill>
                <a:latin typeface="Abadi"/>
              </a:rPr>
              <a:t>Fetch Web Page Content: Use an HTTP request to get the HTML content of the webpage.</a:t>
            </a:r>
          </a:p>
          <a:p>
            <a:pPr>
              <a:lnSpc>
                <a:spcPct val="100000"/>
              </a:lnSpc>
              <a:spcBef>
                <a:spcPts val="1400"/>
              </a:spcBef>
            </a:pPr>
            <a:r>
              <a:rPr lang="en-US" sz="2200" dirty="0">
                <a:solidFill>
                  <a:schemeClr val="accent3">
                    <a:lumMod val="25000"/>
                  </a:schemeClr>
                </a:solidFill>
                <a:latin typeface="Abadi"/>
              </a:rPr>
              <a:t>Parse HTML Content: Use Beautiful Soup to parse the fetched HTML content.</a:t>
            </a:r>
          </a:p>
          <a:p>
            <a:pPr>
              <a:lnSpc>
                <a:spcPct val="100000"/>
              </a:lnSpc>
              <a:spcBef>
                <a:spcPts val="1400"/>
              </a:spcBef>
            </a:pPr>
            <a:r>
              <a:rPr lang="en-US" sz="2200" dirty="0">
                <a:solidFill>
                  <a:schemeClr val="accent3">
                    <a:lumMod val="25000"/>
                  </a:schemeClr>
                </a:solidFill>
                <a:latin typeface="Abadi"/>
              </a:rPr>
              <a:t>Extract Desired Data: Use Beautiful Soup methods to locate and retrieve specific elements or data from the parsed HTML.</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Imagen 4">
            <a:extLst>
              <a:ext uri="{FF2B5EF4-FFF2-40B4-BE49-F238E27FC236}">
                <a16:creationId xmlns:a16="http://schemas.microsoft.com/office/drawing/2014/main" id="{8E6D000D-2F8D-48DF-9D92-5D11106F4DD9}"/>
              </a:ext>
            </a:extLst>
          </p:cNvPr>
          <p:cNvPicPr>
            <a:picLocks noChangeAspect="1"/>
          </p:cNvPicPr>
          <p:nvPr/>
        </p:nvPicPr>
        <p:blipFill>
          <a:blip r:embed="rId3"/>
          <a:stretch>
            <a:fillRect/>
          </a:stretch>
        </p:blipFill>
        <p:spPr>
          <a:xfrm>
            <a:off x="8409083" y="1530340"/>
            <a:ext cx="2491241" cy="4896871"/>
          </a:xfrm>
          <a:prstGeom prst="rect">
            <a:avLst/>
          </a:prstGeom>
        </p:spPr>
      </p:pic>
      <p:sp>
        <p:nvSpPr>
          <p:cNvPr id="2" name="Rectángulo 1">
            <a:extLst>
              <a:ext uri="{FF2B5EF4-FFF2-40B4-BE49-F238E27FC236}">
                <a16:creationId xmlns:a16="http://schemas.microsoft.com/office/drawing/2014/main" id="{1ECF98FE-52BE-4778-A078-0A9555F3CED0}"/>
              </a:ext>
            </a:extLst>
          </p:cNvPr>
          <p:cNvSpPr/>
          <p:nvPr/>
        </p:nvSpPr>
        <p:spPr>
          <a:xfrm>
            <a:off x="37838" y="5556526"/>
            <a:ext cx="8884227" cy="1220847"/>
          </a:xfrm>
          <a:prstGeom prst="rect">
            <a:avLst/>
          </a:prstGeom>
        </p:spPr>
        <p:txBody>
          <a:bodyPr wrap="square">
            <a:spAutoFit/>
          </a:bodyPr>
          <a:lstStyle/>
          <a:p>
            <a:pPr>
              <a:lnSpc>
                <a:spcPct val="100000"/>
              </a:lnSpc>
              <a:spcBef>
                <a:spcPts val="1400"/>
              </a:spcBef>
            </a:pPr>
            <a:r>
              <a:rPr lang="es-419" sz="1000" dirty="0">
                <a:solidFill>
                  <a:srgbClr val="FF0000"/>
                </a:solidFill>
                <a:latin typeface="Abadi" panose="020B0604020104020204" pitchFamily="34" charset="0"/>
              </a:rPr>
              <a:t>Notebooks can be </a:t>
            </a:r>
            <a:r>
              <a:rPr lang="es-419" sz="1000" dirty="0" err="1">
                <a:solidFill>
                  <a:srgbClr val="FF0000"/>
                </a:solidFill>
                <a:latin typeface="Abadi" panose="020B0604020104020204" pitchFamily="34" charset="0"/>
              </a:rPr>
              <a:t>found</a:t>
            </a:r>
            <a:r>
              <a:rPr lang="es-419" sz="1000" dirty="0">
                <a:solidFill>
                  <a:srgbClr val="FF0000"/>
                </a:solidFill>
                <a:latin typeface="Abadi" panose="020B0604020104020204" pitchFamily="34" charset="0"/>
              </a:rPr>
              <a:t> </a:t>
            </a:r>
            <a:r>
              <a:rPr lang="es-419" sz="1000" dirty="0" err="1">
                <a:solidFill>
                  <a:srgbClr val="FF0000"/>
                </a:solidFill>
                <a:latin typeface="Abadi" panose="020B0604020104020204" pitchFamily="34" charset="0"/>
              </a:rPr>
              <a:t>on</a:t>
            </a:r>
            <a:r>
              <a:rPr lang="es-419" sz="1000" dirty="0">
                <a:solidFill>
                  <a:srgbClr val="FF0000"/>
                </a:solidFill>
                <a:latin typeface="Abadi" panose="020B0604020104020204" pitchFamily="34" charset="0"/>
              </a:rPr>
              <a:t> GitHub:</a:t>
            </a:r>
            <a:endParaRPr lang="en-US" sz="1000" dirty="0">
              <a:solidFill>
                <a:srgbClr val="FF0000"/>
              </a:solidFill>
              <a:latin typeface="Abadi" panose="020B0604020104020204" pitchFamily="34" charset="0"/>
            </a:endParaRPr>
          </a:p>
          <a:p>
            <a:pPr>
              <a:lnSpc>
                <a:spcPct val="100000"/>
              </a:lnSpc>
              <a:spcBef>
                <a:spcPts val="1400"/>
              </a:spcBef>
            </a:pPr>
            <a:r>
              <a:rPr lang="en-US" sz="1000" dirty="0">
                <a:solidFill>
                  <a:srgbClr val="FF0000"/>
                </a:solidFill>
                <a:latin typeface="Abadi" panose="020B0604020104020204" pitchFamily="34" charset="0"/>
              </a:rPr>
              <a:t>Wikipedia: </a:t>
            </a:r>
            <a:r>
              <a:rPr lang="en-US" sz="1000" dirty="0">
                <a:solidFill>
                  <a:srgbClr val="FF0000"/>
                </a:solidFill>
                <a:latin typeface="Abadi" panose="020B0604020104020204" pitchFamily="34" charset="0"/>
                <a:hlinkClick r:id="rId4"/>
              </a:rPr>
              <a:t>https://github.com/MMS194/Data-Science-Capstone-IBM-Course/blob/90e1a4ade22e56da7fca16520f0dae98ae0d5ba6/DataScienceCapstone/jupyter-labs-webscraping%20(2).ipynb</a:t>
            </a:r>
            <a:r>
              <a:rPr lang="en-US" sz="1000" dirty="0">
                <a:solidFill>
                  <a:srgbClr val="FF0000"/>
                </a:solidFill>
                <a:latin typeface="Abadi" panose="020B0604020104020204" pitchFamily="34" charset="0"/>
              </a:rPr>
              <a:t> </a:t>
            </a:r>
          </a:p>
          <a:p>
            <a:pPr>
              <a:lnSpc>
                <a:spcPct val="100000"/>
              </a:lnSpc>
              <a:spcBef>
                <a:spcPts val="1400"/>
              </a:spcBef>
            </a:pPr>
            <a:r>
              <a:rPr lang="es-419" sz="1000" dirty="0">
                <a:solidFill>
                  <a:srgbClr val="FF0000"/>
                </a:solidFill>
                <a:latin typeface="Abadi" panose="020B0604020104020204" pitchFamily="34" charset="0"/>
              </a:rPr>
              <a:t>R</a:t>
            </a:r>
            <a:r>
              <a:rPr lang="en-US" sz="1000" dirty="0">
                <a:solidFill>
                  <a:srgbClr val="FF0000"/>
                </a:solidFill>
                <a:latin typeface="Abadi" panose="020B0604020104020204" pitchFamily="34" charset="0"/>
              </a:rPr>
              <a:t>EST API: </a:t>
            </a:r>
            <a:r>
              <a:rPr lang="en-US" sz="1000" dirty="0">
                <a:solidFill>
                  <a:srgbClr val="FF0000"/>
                </a:solidFill>
                <a:latin typeface="Abadi" panose="020B0604020104020204" pitchFamily="34" charset="0"/>
                <a:hlinkClick r:id="rId5"/>
              </a:rPr>
              <a:t>https://github.com/MMS194/Data-Science-Capstone-IBM-Course/blob/90e1a4ade22e56da7fca16520f0dae98ae0d5ba6/DataScienceCapstone/jupyter-labs-spacex-data-collection-api.ipynb</a:t>
            </a:r>
            <a:r>
              <a:rPr lang="en-US" sz="1000" dirty="0">
                <a:solidFill>
                  <a:srgbClr val="FF0000"/>
                </a:solidFill>
                <a:latin typeface="Abadi" panose="020B0604020104020204" pitchFamily="34" charset="0"/>
              </a:rPr>
              <a:t> </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http://schemas.microsoft.com/office/2006/documentManagement/types"/>
    <ds:schemaRef ds:uri="155be751-a274-42e8-93fb-f39d3b9bccc8"/>
    <ds:schemaRef ds:uri="http://schemas.microsoft.com/office/infopath/2007/PartnerControls"/>
    <ds:schemaRef ds:uri="f80a141d-92ca-4d3d-9308-f7e7b1d44ce8"/>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804</TotalTime>
  <Words>2580</Words>
  <Application>Microsoft Office PowerPoint</Application>
  <PresentationFormat>Panorámica</PresentationFormat>
  <Paragraphs>415</Paragraphs>
  <Slides>47</Slides>
  <Notes>5</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47</vt:i4>
      </vt:variant>
    </vt:vector>
  </HeadingPairs>
  <TitlesOfParts>
    <vt:vector size="55" baseType="lpstr">
      <vt:lpstr>Abadi</vt:lpstr>
      <vt:lpstr>Arial</vt:lpstr>
      <vt:lpstr>Calibri</vt:lpstr>
      <vt:lpstr>Calibri Light</vt:lpstr>
      <vt:lpstr>IBM Plex Mono SemiBold</vt:lpstr>
      <vt:lpstr>IBM Plex Mono Text</vt:lpstr>
      <vt:lpstr>SF Pro</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user</cp:lastModifiedBy>
  <cp:revision>235</cp:revision>
  <dcterms:created xsi:type="dcterms:W3CDTF">2021-04-29T18:58:34Z</dcterms:created>
  <dcterms:modified xsi:type="dcterms:W3CDTF">2024-08-15T13:24:56Z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